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519" r:id="rId2"/>
    <p:sldId id="778" r:id="rId3"/>
    <p:sldId id="854" r:id="rId4"/>
    <p:sldId id="855" r:id="rId5"/>
    <p:sldId id="845" r:id="rId6"/>
    <p:sldId id="856" r:id="rId7"/>
    <p:sldId id="861" r:id="rId8"/>
    <p:sldId id="857" r:id="rId9"/>
    <p:sldId id="862" r:id="rId10"/>
    <p:sldId id="863" r:id="rId11"/>
    <p:sldId id="864" r:id="rId12"/>
    <p:sldId id="865" r:id="rId13"/>
    <p:sldId id="866" r:id="rId14"/>
    <p:sldId id="867" r:id="rId15"/>
    <p:sldId id="868" r:id="rId16"/>
    <p:sldId id="860" r:id="rId17"/>
    <p:sldId id="839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scadia Code PL" panose="020B0609020000020004" pitchFamily="49" charset="0"/>
      <p:regular r:id="rId24"/>
      <p:bold r:id="rId25"/>
    </p:embeddedFont>
    <p:embeddedFont>
      <p:font typeface="Montserrat SemiBold" panose="020B0604020202020204" charset="0"/>
      <p:regular r:id="rId26"/>
      <p:bold r:id="rId27"/>
      <p:italic r:id="rId28"/>
      <p:boldItalic r:id="rId29"/>
    </p:embeddedFont>
    <p:embeddedFont>
      <p:font typeface="Neo Sans Std" panose="020B0504030504040204" pitchFamily="34" charset="0"/>
      <p:regular r:id="rId30"/>
      <p:bold r:id="rId31"/>
    </p:embeddedFont>
    <p:embeddedFont>
      <p:font typeface="Neo Sans Std Light" panose="020B0304030504040204" pitchFamily="34" charset="0"/>
      <p:regular r:id="rId32"/>
    </p:embeddedFont>
    <p:embeddedFont>
      <p:font typeface="Neo Sans Std Medium" panose="020B0704030504040204" pitchFamily="3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00"/>
    <a:srgbClr val="275C68"/>
    <a:srgbClr val="347584"/>
    <a:srgbClr val="C4BD97"/>
    <a:srgbClr val="DBCB85"/>
    <a:srgbClr val="000000"/>
    <a:srgbClr val="494738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069" autoAdjust="0"/>
  </p:normalViewPr>
  <p:slideViewPr>
    <p:cSldViewPr snapToGrid="0" snapToObjects="1">
      <p:cViewPr varScale="1">
        <p:scale>
          <a:sx n="103" d="100"/>
          <a:sy n="103" d="100"/>
        </p:scale>
        <p:origin x="1062" y="108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commentAuthors" Target="commentAuthors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mozilla.org/es/docs/Web/CSS/display" TargetMode="External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mozilla.org/es/docs/Web/CSS/displa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el modelo de caja?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una caja</a:t>
          </a: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Comportamiento de una caja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Visualización de una caja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Tipos de modelo de caja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Propiedad display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Fuerza un salto de línea al llegar al final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Ocupa el 100% del ancho de su contenedor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respetan las propiedades  width y height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Relleno, margen y borde mantienen a otros elementos alejados de la caja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La caja no fuerza ningún salto de línea al llegar al final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Las propiedades width y height no se aplican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aplican relleno, margen y bordes verticales, pero no mantienen alejadas otras cajas en línea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aplican relleno, margen y bordes horizontales, y mantienen alejadas otras cajas en línea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respetan las propiedades width y height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Relleno, margen y borde mantienen a otros elementos alejados de la caja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No se fuerza un salto de línea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Solo se hace más grande que su contenido si añades las propiedades width y height explícitamente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BF263F-ABE8-45A0-B07E-FB930F65EB9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1280854-9E11-4AB2-AF09-66A43B218206}">
      <dgm:prSet phldrT="[Texto]" custT="1"/>
      <dgm:spPr/>
      <dgm:t>
        <a:bodyPr/>
        <a:lstStyle/>
        <a:p>
          <a:r>
            <a:rPr lang="es-ES" sz="1600" b="1" i="0" dirty="0">
              <a:solidFill>
                <a:schemeClr val="bg2">
                  <a:lumMod val="50000"/>
                </a:schemeClr>
              </a:solidFill>
            </a:rPr>
            <a:t>Externa</a:t>
          </a:r>
          <a:r>
            <a:rPr lang="es-ES" sz="1600" b="0" i="0" dirty="0">
              <a:solidFill>
                <a:schemeClr val="bg2">
                  <a:lumMod val="50000"/>
                </a:schemeClr>
              </a:solidFill>
            </a:rPr>
            <a:t>. Determina como un elemento interactúa y fluye respecto al documento y/o los elementos que le rodean.</a:t>
          </a:r>
          <a:endParaRPr lang="es-ES" sz="1600" dirty="0">
            <a:solidFill>
              <a:schemeClr val="bg2">
                <a:lumMod val="50000"/>
              </a:schemeClr>
            </a:solidFill>
          </a:endParaRPr>
        </a:p>
      </dgm:t>
    </dgm:pt>
    <dgm:pt modelId="{24A7740F-FEB5-4F96-83C6-C385E3F628CA}" type="parTrans" cxnId="{22FB5180-0D55-42C1-BFBA-D43739349F3F}">
      <dgm:prSet/>
      <dgm:spPr/>
      <dgm:t>
        <a:bodyPr/>
        <a:lstStyle/>
        <a:p>
          <a:endParaRPr lang="es-ES"/>
        </a:p>
      </dgm:t>
    </dgm:pt>
    <dgm:pt modelId="{3CD29C41-CF13-4BA1-8FC2-9BED5033F303}" type="sibTrans" cxnId="{22FB5180-0D55-42C1-BFBA-D43739349F3F}">
      <dgm:prSet/>
      <dgm:spPr/>
      <dgm:t>
        <a:bodyPr/>
        <a:lstStyle/>
        <a:p>
          <a:endParaRPr lang="es-ES"/>
        </a:p>
      </dgm:t>
    </dgm:pt>
    <dgm:pt modelId="{22D1BACE-9B6D-4C3D-A9E6-F1E1263C91AA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89126" tIns="0" rIns="189126" bIns="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i="0" kern="1200" dirty="0">
              <a:solidFill>
                <a:schemeClr val="bg2">
                  <a:lumMod val="50000"/>
                </a:schemeClr>
              </a:solidFill>
            </a:rPr>
            <a:t>Interna</a:t>
          </a:r>
          <a:r>
            <a:rPr lang="es-ES" sz="1600" b="0" i="0" kern="1200" dirty="0">
              <a:solidFill>
                <a:schemeClr val="bg2">
                  <a:lumMod val="50000"/>
                </a:schemeClr>
              </a:solidFill>
            </a:rPr>
            <a:t>. Determina cómo se disponen e interactúan los elementos dentro de una caja. </a:t>
          </a:r>
          <a:endParaRPr lang="es-ES" sz="1600" b="1" i="0" kern="1200" dirty="0">
            <a:solidFill>
              <a:schemeClr val="bg2">
                <a:lumMod val="50000"/>
              </a:schemeClr>
            </a:solidFill>
            <a:latin typeface="Open Sans"/>
            <a:ea typeface="+mn-ea"/>
            <a:cs typeface="+mn-cs"/>
          </a:endParaRPr>
        </a:p>
      </dgm:t>
    </dgm:pt>
    <dgm:pt modelId="{3FA63107-581F-4D33-9926-995DECD6EC6B}" type="parTrans" cxnId="{91A6311C-EF7A-4452-A332-5D6F4104D254}">
      <dgm:prSet/>
      <dgm:spPr/>
      <dgm:t>
        <a:bodyPr/>
        <a:lstStyle/>
        <a:p>
          <a:endParaRPr lang="es-ES"/>
        </a:p>
      </dgm:t>
    </dgm:pt>
    <dgm:pt modelId="{14DF9DB9-6268-4D9E-A56C-8B3E2FE41689}" type="sibTrans" cxnId="{91A6311C-EF7A-4452-A332-5D6F4104D254}">
      <dgm:prSet/>
      <dgm:spPr/>
      <dgm:t>
        <a:bodyPr/>
        <a:lstStyle/>
        <a:p>
          <a:endParaRPr lang="es-ES"/>
        </a:p>
      </dgm:t>
    </dgm:pt>
    <dgm:pt modelId="{6D2781FE-6489-4841-974B-B30129BF7F5F}" type="pres">
      <dgm:prSet presAssocID="{3DBF263F-ABE8-45A0-B07E-FB930F65EB95}" presName="linear" presStyleCnt="0">
        <dgm:presLayoutVars>
          <dgm:dir/>
          <dgm:animLvl val="lvl"/>
          <dgm:resizeHandles val="exact"/>
        </dgm:presLayoutVars>
      </dgm:prSet>
      <dgm:spPr/>
    </dgm:pt>
    <dgm:pt modelId="{D1486925-62A1-4CDF-94AA-2AB18DC9E9AD}" type="pres">
      <dgm:prSet presAssocID="{41280854-9E11-4AB2-AF09-66A43B218206}" presName="parentLin" presStyleCnt="0"/>
      <dgm:spPr/>
    </dgm:pt>
    <dgm:pt modelId="{5C0A2DAB-00B6-4FC3-A83A-C4B38DB0E940}" type="pres">
      <dgm:prSet presAssocID="{41280854-9E11-4AB2-AF09-66A43B218206}" presName="parentLeftMargin" presStyleLbl="node1" presStyleIdx="0" presStyleCnt="2"/>
      <dgm:spPr/>
    </dgm:pt>
    <dgm:pt modelId="{059487AD-F721-4F8A-9C39-808897929F7D}" type="pres">
      <dgm:prSet presAssocID="{41280854-9E11-4AB2-AF09-66A43B218206}" presName="parentText" presStyleLbl="node1" presStyleIdx="0" presStyleCnt="2" custScaleX="125117">
        <dgm:presLayoutVars>
          <dgm:chMax val="0"/>
          <dgm:bulletEnabled val="1"/>
        </dgm:presLayoutVars>
      </dgm:prSet>
      <dgm:spPr/>
    </dgm:pt>
    <dgm:pt modelId="{6E3BF37D-7DB8-4B15-B99C-81269556CEAB}" type="pres">
      <dgm:prSet presAssocID="{41280854-9E11-4AB2-AF09-66A43B218206}" presName="negativeSpace" presStyleCnt="0"/>
      <dgm:spPr/>
    </dgm:pt>
    <dgm:pt modelId="{D230FA2C-DBBC-495E-80B4-062FE666004D}" type="pres">
      <dgm:prSet presAssocID="{41280854-9E11-4AB2-AF09-66A43B218206}" presName="childText" presStyleLbl="conFgAcc1" presStyleIdx="0" presStyleCnt="2">
        <dgm:presLayoutVars>
          <dgm:bulletEnabled val="1"/>
        </dgm:presLayoutVars>
      </dgm:prSet>
      <dgm:spPr/>
    </dgm:pt>
    <dgm:pt modelId="{10667BB7-5FC0-4951-9623-938D60F3130F}" type="pres">
      <dgm:prSet presAssocID="{3CD29C41-CF13-4BA1-8FC2-9BED5033F303}" presName="spaceBetweenRectangles" presStyleCnt="0"/>
      <dgm:spPr/>
    </dgm:pt>
    <dgm:pt modelId="{9792B99C-3E58-4C00-A433-D60E340470E0}" type="pres">
      <dgm:prSet presAssocID="{22D1BACE-9B6D-4C3D-A9E6-F1E1263C91AA}" presName="parentLin" presStyleCnt="0"/>
      <dgm:spPr/>
    </dgm:pt>
    <dgm:pt modelId="{8CCFAB23-BD27-4EDA-B60F-9B32F1D816D3}" type="pres">
      <dgm:prSet presAssocID="{22D1BACE-9B6D-4C3D-A9E6-F1E1263C91AA}" presName="parentLeftMargin" presStyleLbl="node1" presStyleIdx="0" presStyleCnt="2"/>
      <dgm:spPr/>
    </dgm:pt>
    <dgm:pt modelId="{2D4B3055-4DF6-4BC2-8E26-2DE51CBC176E}" type="pres">
      <dgm:prSet presAssocID="{22D1BACE-9B6D-4C3D-A9E6-F1E1263C91AA}" presName="parentText" presStyleLbl="node1" presStyleIdx="1" presStyleCnt="2" custScaleX="124818">
        <dgm:presLayoutVars>
          <dgm:chMax val="0"/>
          <dgm:bulletEnabled val="1"/>
        </dgm:presLayoutVars>
      </dgm:prSet>
      <dgm:spPr>
        <a:xfrm>
          <a:off x="357402" y="1492925"/>
          <a:ext cx="6245438" cy="944640"/>
        </a:xfrm>
        <a:prstGeom prst="roundRect">
          <a:avLst/>
        </a:prstGeom>
      </dgm:spPr>
    </dgm:pt>
    <dgm:pt modelId="{65BEB4B1-505B-4D30-8CE9-E0251877FB69}" type="pres">
      <dgm:prSet presAssocID="{22D1BACE-9B6D-4C3D-A9E6-F1E1263C91AA}" presName="negativeSpace" presStyleCnt="0"/>
      <dgm:spPr/>
    </dgm:pt>
    <dgm:pt modelId="{06943A25-6CFF-4FC6-AE8D-EED60C1ADF40}" type="pres">
      <dgm:prSet presAssocID="{22D1BACE-9B6D-4C3D-A9E6-F1E1263C91A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7F1D90E-B0E3-4FA2-9437-D4A5DB9C731C}" type="presOf" srcId="{22D1BACE-9B6D-4C3D-A9E6-F1E1263C91AA}" destId="{2D4B3055-4DF6-4BC2-8E26-2DE51CBC176E}" srcOrd="1" destOrd="0" presId="urn:microsoft.com/office/officeart/2005/8/layout/list1"/>
    <dgm:cxn modelId="{CEDE1116-A144-4A68-9C1C-3FB19F21EC21}" type="presOf" srcId="{3DBF263F-ABE8-45A0-B07E-FB930F65EB95}" destId="{6D2781FE-6489-4841-974B-B30129BF7F5F}" srcOrd="0" destOrd="0" presId="urn:microsoft.com/office/officeart/2005/8/layout/list1"/>
    <dgm:cxn modelId="{91A6311C-EF7A-4452-A332-5D6F4104D254}" srcId="{3DBF263F-ABE8-45A0-B07E-FB930F65EB95}" destId="{22D1BACE-9B6D-4C3D-A9E6-F1E1263C91AA}" srcOrd="1" destOrd="0" parTransId="{3FA63107-581F-4D33-9926-995DECD6EC6B}" sibTransId="{14DF9DB9-6268-4D9E-A56C-8B3E2FE41689}"/>
    <dgm:cxn modelId="{22FB5180-0D55-42C1-BFBA-D43739349F3F}" srcId="{3DBF263F-ABE8-45A0-B07E-FB930F65EB95}" destId="{41280854-9E11-4AB2-AF09-66A43B218206}" srcOrd="0" destOrd="0" parTransId="{24A7740F-FEB5-4F96-83C6-C385E3F628CA}" sibTransId="{3CD29C41-CF13-4BA1-8FC2-9BED5033F303}"/>
    <dgm:cxn modelId="{2939AC9C-610A-4C8B-B43B-CE073568EEEE}" type="presOf" srcId="{41280854-9E11-4AB2-AF09-66A43B218206}" destId="{059487AD-F721-4F8A-9C39-808897929F7D}" srcOrd="1" destOrd="0" presId="urn:microsoft.com/office/officeart/2005/8/layout/list1"/>
    <dgm:cxn modelId="{0935B4A9-0C54-436C-B373-BF67A9945F43}" type="presOf" srcId="{22D1BACE-9B6D-4C3D-A9E6-F1E1263C91AA}" destId="{8CCFAB23-BD27-4EDA-B60F-9B32F1D816D3}" srcOrd="0" destOrd="0" presId="urn:microsoft.com/office/officeart/2005/8/layout/list1"/>
    <dgm:cxn modelId="{767F13F5-E393-4BAD-A513-BA8801B91E34}" type="presOf" srcId="{41280854-9E11-4AB2-AF09-66A43B218206}" destId="{5C0A2DAB-00B6-4FC3-A83A-C4B38DB0E940}" srcOrd="0" destOrd="0" presId="urn:microsoft.com/office/officeart/2005/8/layout/list1"/>
    <dgm:cxn modelId="{C94B6562-7B01-4610-B873-4B508FB304F7}" type="presParOf" srcId="{6D2781FE-6489-4841-974B-B30129BF7F5F}" destId="{D1486925-62A1-4CDF-94AA-2AB18DC9E9AD}" srcOrd="0" destOrd="0" presId="urn:microsoft.com/office/officeart/2005/8/layout/list1"/>
    <dgm:cxn modelId="{11408A55-3016-4ED2-AC3D-48E8549A8C4D}" type="presParOf" srcId="{D1486925-62A1-4CDF-94AA-2AB18DC9E9AD}" destId="{5C0A2DAB-00B6-4FC3-A83A-C4B38DB0E940}" srcOrd="0" destOrd="0" presId="urn:microsoft.com/office/officeart/2005/8/layout/list1"/>
    <dgm:cxn modelId="{4DBE9C3C-11F2-4A9D-BEA5-A19625FBAA19}" type="presParOf" srcId="{D1486925-62A1-4CDF-94AA-2AB18DC9E9AD}" destId="{059487AD-F721-4F8A-9C39-808897929F7D}" srcOrd="1" destOrd="0" presId="urn:microsoft.com/office/officeart/2005/8/layout/list1"/>
    <dgm:cxn modelId="{85F3FB5D-BF38-4CB1-81BD-44555EA4A6D2}" type="presParOf" srcId="{6D2781FE-6489-4841-974B-B30129BF7F5F}" destId="{6E3BF37D-7DB8-4B15-B99C-81269556CEAB}" srcOrd="1" destOrd="0" presId="urn:microsoft.com/office/officeart/2005/8/layout/list1"/>
    <dgm:cxn modelId="{35B6C1D6-AF33-47D1-A874-DDD646855C3B}" type="presParOf" srcId="{6D2781FE-6489-4841-974B-B30129BF7F5F}" destId="{D230FA2C-DBBC-495E-80B4-062FE666004D}" srcOrd="2" destOrd="0" presId="urn:microsoft.com/office/officeart/2005/8/layout/list1"/>
    <dgm:cxn modelId="{409F084F-DABA-48C0-9267-AC531EB4FE59}" type="presParOf" srcId="{6D2781FE-6489-4841-974B-B30129BF7F5F}" destId="{10667BB7-5FC0-4951-9623-938D60F3130F}" srcOrd="3" destOrd="0" presId="urn:microsoft.com/office/officeart/2005/8/layout/list1"/>
    <dgm:cxn modelId="{018C137E-6C46-4C30-807D-1674A66C676E}" type="presParOf" srcId="{6D2781FE-6489-4841-974B-B30129BF7F5F}" destId="{9792B99C-3E58-4C00-A433-D60E340470E0}" srcOrd="4" destOrd="0" presId="urn:microsoft.com/office/officeart/2005/8/layout/list1"/>
    <dgm:cxn modelId="{DC5EB2F5-03E7-4351-9E1D-BDD94B354E43}" type="presParOf" srcId="{9792B99C-3E58-4C00-A433-D60E340470E0}" destId="{8CCFAB23-BD27-4EDA-B60F-9B32F1D816D3}" srcOrd="0" destOrd="0" presId="urn:microsoft.com/office/officeart/2005/8/layout/list1"/>
    <dgm:cxn modelId="{574F6CFA-E5DB-46BB-87F5-282D74AE906F}" type="presParOf" srcId="{9792B99C-3E58-4C00-A433-D60E340470E0}" destId="{2D4B3055-4DF6-4BC2-8E26-2DE51CBC176E}" srcOrd="1" destOrd="0" presId="urn:microsoft.com/office/officeart/2005/8/layout/list1"/>
    <dgm:cxn modelId="{303F5F55-A6D6-4044-A30F-E8FC77A59EC1}" type="presParOf" srcId="{6D2781FE-6489-4841-974B-B30129BF7F5F}" destId="{65BEB4B1-505B-4D30-8CE9-E0251877FB69}" srcOrd="5" destOrd="0" presId="urn:microsoft.com/office/officeart/2005/8/layout/list1"/>
    <dgm:cxn modelId="{CA783973-6D0C-4014-8CFE-6CCA7A428BBD}" type="presParOf" srcId="{6D2781FE-6489-4841-974B-B30129BF7F5F}" destId="{06943A25-6CFF-4FC6-AE8D-EED60C1ADF4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1" i="0" dirty="0"/>
            <a:t>{display: block}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 externo en bloque e interno con su flujo normal o flow layout</a:t>
          </a: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1" i="0" dirty="0"/>
            <a:t>{display: inline}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línea e interno con su flujo normal o flow layout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1" i="0" dirty="0"/>
            <a:t>{display: inline-block}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con su flujo normal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EA2A9CE3-3006-4DC1-9C0B-1BE0480F505F}">
      <dgm:prSet/>
      <dgm:spPr/>
      <dgm:t>
        <a:bodyPr/>
        <a:lstStyle/>
        <a:p>
          <a:r>
            <a:rPr lang="es-ES" b="1" i="0" dirty="0"/>
            <a:t>{display: flex}</a:t>
          </a:r>
          <a:endParaRPr lang="es-ES" dirty="0"/>
        </a:p>
      </dgm:t>
    </dgm:pt>
    <dgm:pt modelId="{8AD6EBA0-0D85-4B34-AB3E-3D6373C936BE}" type="parTrans" cxnId="{61AE11CC-0DAD-4AE9-A951-E4AFF5347A94}">
      <dgm:prSet/>
      <dgm:spPr/>
      <dgm:t>
        <a:bodyPr/>
        <a:lstStyle/>
        <a:p>
          <a:endParaRPr lang="es-ES"/>
        </a:p>
      </dgm:t>
    </dgm:pt>
    <dgm:pt modelId="{351B9818-52BD-4E5E-9A28-FE57FE4ECC4B}" type="sibTrans" cxnId="{61AE11CC-0DAD-4AE9-A951-E4AFF5347A94}">
      <dgm:prSet/>
      <dgm:spPr/>
      <dgm:t>
        <a:bodyPr/>
        <a:lstStyle/>
        <a:p>
          <a:endParaRPr lang="es-ES"/>
        </a:p>
      </dgm:t>
    </dgm:pt>
    <dgm:pt modelId="{558D6DFE-95F5-4A1D-8533-A1EE47C1791A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flexible</a:t>
          </a:r>
          <a:endParaRPr lang="es-ES" sz="800" kern="1200" dirty="0"/>
        </a:p>
      </dgm:t>
    </dgm:pt>
    <dgm:pt modelId="{11B39395-775A-4516-B69B-0DDEA98CE28D}" type="parTrans" cxnId="{0807CFD7-167A-4C40-BDED-E379F8AFDDCE}">
      <dgm:prSet/>
      <dgm:spPr/>
      <dgm:t>
        <a:bodyPr/>
        <a:lstStyle/>
        <a:p>
          <a:endParaRPr lang="es-ES"/>
        </a:p>
      </dgm:t>
    </dgm:pt>
    <dgm:pt modelId="{A5F0355F-FF60-47E7-9604-58DD67A51B01}" type="sibTrans" cxnId="{0807CFD7-167A-4C40-BDED-E379F8AFDDCE}">
      <dgm:prSet/>
      <dgm:spPr/>
      <dgm:t>
        <a:bodyPr/>
        <a:lstStyle/>
        <a:p>
          <a:endParaRPr lang="es-ES"/>
        </a:p>
      </dgm:t>
    </dgm:pt>
    <dgm:pt modelId="{377ACAE1-AE21-4E55-829C-64F65B904C9F}">
      <dgm:prSet/>
      <dgm:spPr/>
      <dgm:t>
        <a:bodyPr/>
        <a:lstStyle/>
        <a:p>
          <a:r>
            <a:rPr lang="es-ES" b="1" i="0" dirty="0"/>
            <a:t>{display: inline-flex}</a:t>
          </a:r>
          <a:endParaRPr lang="es-ES" dirty="0"/>
        </a:p>
      </dgm:t>
    </dgm:pt>
    <dgm:pt modelId="{4E61B988-25B3-4AFC-BC25-D9E73A77D546}" type="parTrans" cxnId="{007C25AD-6D44-465E-9366-B7DB5F0BB27B}">
      <dgm:prSet/>
      <dgm:spPr/>
      <dgm:t>
        <a:bodyPr/>
        <a:lstStyle/>
        <a:p>
          <a:endParaRPr lang="es-ES"/>
        </a:p>
      </dgm:t>
    </dgm:pt>
    <dgm:pt modelId="{74FE29CC-62DC-4AFF-B956-43BC7E0B1F89}" type="sibTrans" cxnId="{007C25AD-6D44-465E-9366-B7DB5F0BB27B}">
      <dgm:prSet/>
      <dgm:spPr/>
      <dgm:t>
        <a:bodyPr/>
        <a:lstStyle/>
        <a:p>
          <a:endParaRPr lang="es-ES"/>
        </a:p>
      </dgm:t>
    </dgm:pt>
    <dgm:pt modelId="{966585D2-0AE0-4D53-A6FC-DF9059EE75C9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flexible</a:t>
          </a:r>
          <a:endParaRPr lang="es-ES" sz="800" kern="1200" dirty="0"/>
        </a:p>
      </dgm:t>
    </dgm:pt>
    <dgm:pt modelId="{D15942A1-751F-4C97-BD0C-87308804AA24}" type="parTrans" cxnId="{8C345FCB-B7B4-474F-9D05-60A351624B6F}">
      <dgm:prSet/>
      <dgm:spPr/>
      <dgm:t>
        <a:bodyPr/>
        <a:lstStyle/>
        <a:p>
          <a:endParaRPr lang="es-ES"/>
        </a:p>
      </dgm:t>
    </dgm:pt>
    <dgm:pt modelId="{C85CF5E3-23AB-462B-8393-4AD6089D8916}" type="sibTrans" cxnId="{8C345FCB-B7B4-474F-9D05-60A351624B6F}">
      <dgm:prSet/>
      <dgm:spPr/>
      <dgm:t>
        <a:bodyPr/>
        <a:lstStyle/>
        <a:p>
          <a:endParaRPr lang="es-ES"/>
        </a:p>
      </dgm:t>
    </dgm:pt>
    <dgm:pt modelId="{206703B1-6D83-4005-8F2E-8C31034A7A51}">
      <dgm:prSet/>
      <dgm:spPr/>
      <dgm:t>
        <a:bodyPr/>
        <a:lstStyle/>
        <a:p>
          <a:r>
            <a:rPr lang="es-ES" b="1" i="0" dirty="0"/>
            <a:t>{display: grid}</a:t>
          </a:r>
          <a:endParaRPr lang="es-ES" dirty="0"/>
        </a:p>
      </dgm:t>
    </dgm:pt>
    <dgm:pt modelId="{B3D49A1E-6288-49A9-9A7E-5B0D08E79448}" type="parTrans" cxnId="{84B0B783-55EF-4D35-B3F3-21079294A1DA}">
      <dgm:prSet/>
      <dgm:spPr/>
      <dgm:t>
        <a:bodyPr/>
        <a:lstStyle/>
        <a:p>
          <a:endParaRPr lang="es-ES"/>
        </a:p>
      </dgm:t>
    </dgm:pt>
    <dgm:pt modelId="{B796F5B9-A5A6-460E-8709-CE1A86242D65}" type="sibTrans" cxnId="{84B0B783-55EF-4D35-B3F3-21079294A1DA}">
      <dgm:prSet/>
      <dgm:spPr/>
      <dgm:t>
        <a:bodyPr/>
        <a:lstStyle/>
        <a:p>
          <a:endParaRPr lang="es-ES"/>
        </a:p>
      </dgm:t>
    </dgm:pt>
    <dgm:pt modelId="{723CFC37-7AEC-4B2F-9BE1-624527E9BD94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rejilla</a:t>
          </a:r>
          <a:endParaRPr lang="es-ES" sz="800" kern="1200" dirty="0"/>
        </a:p>
      </dgm:t>
    </dgm:pt>
    <dgm:pt modelId="{484004DA-E08F-4C2F-A99E-94E0587FA727}" type="parTrans" cxnId="{3FEB0CDA-276C-482A-A410-E5794F5375B1}">
      <dgm:prSet/>
      <dgm:spPr/>
      <dgm:t>
        <a:bodyPr/>
        <a:lstStyle/>
        <a:p>
          <a:endParaRPr lang="es-ES"/>
        </a:p>
      </dgm:t>
    </dgm:pt>
    <dgm:pt modelId="{B1C58520-1A62-4570-BBBF-FC97698D25D6}" type="sibTrans" cxnId="{3FEB0CDA-276C-482A-A410-E5794F5375B1}">
      <dgm:prSet/>
      <dgm:spPr/>
      <dgm:t>
        <a:bodyPr/>
        <a:lstStyle/>
        <a:p>
          <a:endParaRPr lang="es-ES"/>
        </a:p>
      </dgm:t>
    </dgm:pt>
    <dgm:pt modelId="{8DDA1338-0D48-44D3-90DF-00FD0D982E07}">
      <dgm:prSet/>
      <dgm:spPr/>
      <dgm:t>
        <a:bodyPr/>
        <a:lstStyle/>
        <a:p>
          <a:r>
            <a:rPr lang="es-ES" b="1" i="0" dirty="0"/>
            <a:t>{display: inline-grid}</a:t>
          </a:r>
          <a:endParaRPr lang="es-ES" dirty="0"/>
        </a:p>
      </dgm:t>
    </dgm:pt>
    <dgm:pt modelId="{E1359DA2-E652-4E28-A9E9-C2D6FE6525F2}" type="parTrans" cxnId="{843C7577-CED5-464E-BC19-B444FD87F666}">
      <dgm:prSet/>
      <dgm:spPr/>
      <dgm:t>
        <a:bodyPr/>
        <a:lstStyle/>
        <a:p>
          <a:endParaRPr lang="es-ES"/>
        </a:p>
      </dgm:t>
    </dgm:pt>
    <dgm:pt modelId="{E7EE86CA-339F-4B20-9D79-5CBCE6CF118C}" type="sibTrans" cxnId="{843C7577-CED5-464E-BC19-B444FD87F666}">
      <dgm:prSet/>
      <dgm:spPr/>
      <dgm:t>
        <a:bodyPr/>
        <a:lstStyle/>
        <a:p>
          <a:endParaRPr lang="es-ES"/>
        </a:p>
      </dgm:t>
    </dgm:pt>
    <dgm:pt modelId="{74C4CE7E-BE4D-4B92-B5F6-EAB9FDA5D282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rejilla</a:t>
          </a:r>
          <a:endParaRPr lang="es-ES" sz="800" kern="1200" dirty="0"/>
        </a:p>
      </dgm:t>
    </dgm:pt>
    <dgm:pt modelId="{8E364955-7E15-489D-995C-CE6BA45BE139}" type="parTrans" cxnId="{16D4317E-331D-4924-9048-757EFD9507F6}">
      <dgm:prSet/>
      <dgm:spPr/>
      <dgm:t>
        <a:bodyPr/>
        <a:lstStyle/>
        <a:p>
          <a:endParaRPr lang="es-ES"/>
        </a:p>
      </dgm:t>
    </dgm:pt>
    <dgm:pt modelId="{29CFE7C2-D18F-4937-93C6-6AB642444280}" type="sibTrans" cxnId="{16D4317E-331D-4924-9048-757EFD9507F6}">
      <dgm:prSet/>
      <dgm:spPr/>
      <dgm:t>
        <a:bodyPr/>
        <a:lstStyle/>
        <a:p>
          <a:endParaRPr lang="es-ES"/>
        </a:p>
      </dgm:t>
    </dgm:pt>
    <dgm:pt modelId="{74C0F198-CC9A-498C-BF38-A36EA59ABC38}">
      <dgm:prSet/>
      <dgm:spPr/>
      <dgm:t>
        <a:bodyPr/>
        <a:lstStyle/>
        <a:p>
          <a:r>
            <a:rPr lang="es-ES" b="1" i="0" dirty="0"/>
            <a:t>{display: none}</a:t>
          </a:r>
          <a:endParaRPr lang="es-ES" dirty="0"/>
        </a:p>
      </dgm:t>
    </dgm:pt>
    <dgm:pt modelId="{B0BBA812-4776-4825-A4BB-36B887A2BB1F}" type="parTrans" cxnId="{46EBE9F7-FCB4-4E92-8E21-B3BB17587092}">
      <dgm:prSet/>
      <dgm:spPr/>
      <dgm:t>
        <a:bodyPr/>
        <a:lstStyle/>
        <a:p>
          <a:endParaRPr lang="es-ES"/>
        </a:p>
      </dgm:t>
    </dgm:pt>
    <dgm:pt modelId="{F2222E50-C4BF-4E91-92FD-F3F69DC757A3}" type="sibTrans" cxnId="{46EBE9F7-FCB4-4E92-8E21-B3BB17587092}">
      <dgm:prSet/>
      <dgm:spPr/>
      <dgm:t>
        <a:bodyPr/>
        <a:lstStyle/>
        <a:p>
          <a:endParaRPr lang="es-ES"/>
        </a:p>
      </dgm:t>
    </dgm:pt>
    <dgm:pt modelId="{251A44E3-AFAC-4371-86A0-73E8FAB9D6DD}">
      <dgm:prSet/>
      <dgm:spPr/>
      <dgm:t>
        <a:bodyPr/>
        <a:lstStyle/>
        <a:p>
          <a:r>
            <a:rPr lang="es-ES" b="0" i="0" dirty="0"/>
            <a:t>Otros valores</a:t>
          </a:r>
          <a:endParaRPr lang="es-ES" dirty="0"/>
        </a:p>
      </dgm:t>
    </dgm:pt>
    <dgm:pt modelId="{5423D5D4-E48D-4A85-8C55-EB8994211C66}" type="parTrans" cxnId="{67FE42E7-9957-413B-85D2-C1F836D6F964}">
      <dgm:prSet/>
      <dgm:spPr/>
      <dgm:t>
        <a:bodyPr/>
        <a:lstStyle/>
        <a:p>
          <a:endParaRPr lang="es-ES"/>
        </a:p>
      </dgm:t>
    </dgm:pt>
    <dgm:pt modelId="{B1834786-F74F-49D7-981F-0744329B337D}" type="sibTrans" cxnId="{67FE42E7-9957-413B-85D2-C1F836D6F964}">
      <dgm:prSet/>
      <dgm:spPr/>
      <dgm:t>
        <a:bodyPr/>
        <a:lstStyle/>
        <a:p>
          <a:endParaRPr lang="es-ES"/>
        </a:p>
      </dgm:t>
    </dgm:pt>
    <dgm:pt modelId="{D2378195-CF7E-478A-B254-518C90105D0A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FontTx/>
            <a:buNone/>
          </a:pP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</a:t>
          </a: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developer</a:t>
          </a: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.mozilla.org/es/docs/Web/CSS/display</a:t>
          </a:r>
          <a:endParaRPr lang="es-ES" sz="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27C6C0BB-0AA0-4FFA-A5C3-2F62F18CA1FB}" type="parTrans" cxnId="{29032D35-6E68-4950-80C7-D5CE19C5FB0D}">
      <dgm:prSet/>
      <dgm:spPr/>
      <dgm:t>
        <a:bodyPr/>
        <a:lstStyle/>
        <a:p>
          <a:endParaRPr lang="es-ES"/>
        </a:p>
      </dgm:t>
    </dgm:pt>
    <dgm:pt modelId="{371B4325-EFF2-4423-B159-6BDEAB501B2C}" type="sibTrans" cxnId="{29032D35-6E68-4950-80C7-D5CE19C5FB0D}">
      <dgm:prSet/>
      <dgm:spPr/>
      <dgm:t>
        <a:bodyPr/>
        <a:lstStyle/>
        <a:p>
          <a:endParaRPr lang="es-ES"/>
        </a:p>
      </dgm:t>
    </dgm:pt>
    <dgm:pt modelId="{E1AC3F60-62CA-43F8-B34E-56BA50818890}">
      <dgm:prSet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FontTx/>
            <a:buNone/>
          </a:pPr>
          <a:r>
            <a:rPr lang="es-ES" b="0" i="0" dirty="0"/>
            <a:t>El documento se procesa como si el elemento no. Los elementos hijos también quedan desactivados</a:t>
          </a:r>
          <a:endParaRPr lang="es-ES" dirty="0"/>
        </a:p>
      </dgm:t>
    </dgm:pt>
    <dgm:pt modelId="{890CB8ED-A115-4743-9692-A1F2D6040C52}" type="parTrans" cxnId="{8ED5C95D-4DF9-4F76-9A7C-C015425C14A1}">
      <dgm:prSet/>
      <dgm:spPr/>
      <dgm:t>
        <a:bodyPr/>
        <a:lstStyle/>
        <a:p>
          <a:endParaRPr lang="es-ES"/>
        </a:p>
      </dgm:t>
    </dgm:pt>
    <dgm:pt modelId="{4E5D4BB9-54C7-4520-AB91-25E36B82FC3A}" type="sibTrans" cxnId="{8ED5C95D-4DF9-4F76-9A7C-C015425C14A1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9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9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9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9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9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9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E48368D3-D8AB-46C1-B113-70C9BA48F521}" type="pres">
      <dgm:prSet presAssocID="{007DA90E-6393-419B-A8EE-D42A9F268417}" presName="spacing" presStyleCnt="0"/>
      <dgm:spPr/>
    </dgm:pt>
    <dgm:pt modelId="{08712A0C-60E5-46FE-9E4F-F5430B257F0B}" type="pres">
      <dgm:prSet presAssocID="{EA2A9CE3-3006-4DC1-9C0B-1BE0480F505F}" presName="linNode" presStyleCnt="0"/>
      <dgm:spPr/>
    </dgm:pt>
    <dgm:pt modelId="{4860AE81-1EFA-4B99-BEE9-D085F37977E8}" type="pres">
      <dgm:prSet presAssocID="{EA2A9CE3-3006-4DC1-9C0B-1BE0480F505F}" presName="parentShp" presStyleLbl="node1" presStyleIdx="3" presStyleCnt="9">
        <dgm:presLayoutVars>
          <dgm:bulletEnabled val="1"/>
        </dgm:presLayoutVars>
      </dgm:prSet>
      <dgm:spPr/>
    </dgm:pt>
    <dgm:pt modelId="{7058ECF5-8F5F-4575-B0F2-0EE594073F8F}" type="pres">
      <dgm:prSet presAssocID="{EA2A9CE3-3006-4DC1-9C0B-1BE0480F505F}" presName="childShp" presStyleLbl="bgAccFollowNode1" presStyleIdx="3" presStyleCnt="9">
        <dgm:presLayoutVars>
          <dgm:bulletEnabled val="1"/>
        </dgm:presLayoutVars>
      </dgm:prSet>
      <dgm:spPr>
        <a:xfrm>
          <a:off x="3323834" y="118082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ACAE780B-63AF-4C28-9605-5771D671F362}" type="pres">
      <dgm:prSet presAssocID="{351B9818-52BD-4E5E-9A28-FE57FE4ECC4B}" presName="spacing" presStyleCnt="0"/>
      <dgm:spPr/>
    </dgm:pt>
    <dgm:pt modelId="{D72EB156-9FEC-4FFC-83D8-2BEF499F2A40}" type="pres">
      <dgm:prSet presAssocID="{377ACAE1-AE21-4E55-829C-64F65B904C9F}" presName="linNode" presStyleCnt="0"/>
      <dgm:spPr/>
    </dgm:pt>
    <dgm:pt modelId="{AA7B715D-A39F-48A3-A36E-8630240CBECF}" type="pres">
      <dgm:prSet presAssocID="{377ACAE1-AE21-4E55-829C-64F65B904C9F}" presName="parentShp" presStyleLbl="node1" presStyleIdx="4" presStyleCnt="9">
        <dgm:presLayoutVars>
          <dgm:bulletEnabled val="1"/>
        </dgm:presLayoutVars>
      </dgm:prSet>
      <dgm:spPr/>
    </dgm:pt>
    <dgm:pt modelId="{CE935526-1819-4CA6-9C47-74AA52CC53EB}" type="pres">
      <dgm:prSet presAssocID="{377ACAE1-AE21-4E55-829C-64F65B904C9F}" presName="childShp" presStyleLbl="bgAccFollowNode1" presStyleIdx="4" presStyleCnt="9">
        <dgm:presLayoutVars>
          <dgm:bulletEnabled val="1"/>
        </dgm:presLayoutVars>
      </dgm:prSet>
      <dgm:spPr>
        <a:xfrm>
          <a:off x="3323834" y="157378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D8F11875-BBA0-4864-B9DC-D588FCF3AB0E}" type="pres">
      <dgm:prSet presAssocID="{74FE29CC-62DC-4AFF-B956-43BC7E0B1F89}" presName="spacing" presStyleCnt="0"/>
      <dgm:spPr/>
    </dgm:pt>
    <dgm:pt modelId="{47901AA3-6DC1-4184-B064-814892AA0AC9}" type="pres">
      <dgm:prSet presAssocID="{206703B1-6D83-4005-8F2E-8C31034A7A51}" presName="linNode" presStyleCnt="0"/>
      <dgm:spPr/>
    </dgm:pt>
    <dgm:pt modelId="{B7DB4A08-768B-4A4E-8FA6-31A0E9AB6FBC}" type="pres">
      <dgm:prSet presAssocID="{206703B1-6D83-4005-8F2E-8C31034A7A51}" presName="parentShp" presStyleLbl="node1" presStyleIdx="5" presStyleCnt="9">
        <dgm:presLayoutVars>
          <dgm:bulletEnabled val="1"/>
        </dgm:presLayoutVars>
      </dgm:prSet>
      <dgm:spPr/>
    </dgm:pt>
    <dgm:pt modelId="{5554BAFE-EA74-499A-9122-C50ECD5156EC}" type="pres">
      <dgm:prSet presAssocID="{206703B1-6D83-4005-8F2E-8C31034A7A51}" presName="childShp" presStyleLbl="bgAccFollowNode1" presStyleIdx="5" presStyleCnt="9">
        <dgm:presLayoutVars>
          <dgm:bulletEnabled val="1"/>
        </dgm:presLayoutVars>
      </dgm:prSet>
      <dgm:spPr>
        <a:xfrm>
          <a:off x="3323834" y="196675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31DE8BAF-2C10-46C6-AD2A-E0FEA677537A}" type="pres">
      <dgm:prSet presAssocID="{B796F5B9-A5A6-460E-8709-CE1A86242D65}" presName="spacing" presStyleCnt="0"/>
      <dgm:spPr/>
    </dgm:pt>
    <dgm:pt modelId="{6F2A9517-998E-4427-8F02-CE59D57F7077}" type="pres">
      <dgm:prSet presAssocID="{8DDA1338-0D48-44D3-90DF-00FD0D982E07}" presName="linNode" presStyleCnt="0"/>
      <dgm:spPr/>
    </dgm:pt>
    <dgm:pt modelId="{F9C0CB1D-9B53-4430-81EE-4BE7C0B8F5FC}" type="pres">
      <dgm:prSet presAssocID="{8DDA1338-0D48-44D3-90DF-00FD0D982E07}" presName="parentShp" presStyleLbl="node1" presStyleIdx="6" presStyleCnt="9">
        <dgm:presLayoutVars>
          <dgm:bulletEnabled val="1"/>
        </dgm:presLayoutVars>
      </dgm:prSet>
      <dgm:spPr/>
    </dgm:pt>
    <dgm:pt modelId="{1C57B96F-20B3-414C-A929-2364073B82DC}" type="pres">
      <dgm:prSet presAssocID="{8DDA1338-0D48-44D3-90DF-00FD0D982E07}" presName="childShp" presStyleLbl="bgAccFollowNode1" presStyleIdx="6" presStyleCnt="9">
        <dgm:presLayoutVars>
          <dgm:bulletEnabled val="1"/>
        </dgm:presLayoutVars>
      </dgm:prSet>
      <dgm:spPr>
        <a:xfrm>
          <a:off x="3323834" y="235971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7C008D90-59E5-43D6-9A28-5599F1A426A7}" type="pres">
      <dgm:prSet presAssocID="{E7EE86CA-339F-4B20-9D79-5CBCE6CF118C}" presName="spacing" presStyleCnt="0"/>
      <dgm:spPr/>
    </dgm:pt>
    <dgm:pt modelId="{3EE5620D-87EB-4BC6-BC9E-686AA190B96E}" type="pres">
      <dgm:prSet presAssocID="{74C0F198-CC9A-498C-BF38-A36EA59ABC38}" presName="linNode" presStyleCnt="0"/>
      <dgm:spPr/>
    </dgm:pt>
    <dgm:pt modelId="{A13E8DBB-9239-49DB-98EE-DA4094E4BE00}" type="pres">
      <dgm:prSet presAssocID="{74C0F198-CC9A-498C-BF38-A36EA59ABC38}" presName="parentShp" presStyleLbl="node1" presStyleIdx="7" presStyleCnt="9">
        <dgm:presLayoutVars>
          <dgm:bulletEnabled val="1"/>
        </dgm:presLayoutVars>
      </dgm:prSet>
      <dgm:spPr/>
    </dgm:pt>
    <dgm:pt modelId="{4478BBAF-C104-4153-8E75-D612B21F32EB}" type="pres">
      <dgm:prSet presAssocID="{74C0F198-CC9A-498C-BF38-A36EA59ABC38}" presName="childShp" presStyleLbl="bgAccFollowNode1" presStyleIdx="7" presStyleCnt="9">
        <dgm:presLayoutVars>
          <dgm:bulletEnabled val="1"/>
        </dgm:presLayoutVars>
      </dgm:prSet>
      <dgm:spPr>
        <a:xfrm>
          <a:off x="3323834" y="275268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95D07A03-E3D3-40D6-8F6D-B58D22DC234F}" type="pres">
      <dgm:prSet presAssocID="{F2222E50-C4BF-4E91-92FD-F3F69DC757A3}" presName="spacing" presStyleCnt="0"/>
      <dgm:spPr/>
    </dgm:pt>
    <dgm:pt modelId="{67C3DD6C-EC5E-4722-BB9C-B1BC94C8C3D3}" type="pres">
      <dgm:prSet presAssocID="{251A44E3-AFAC-4371-86A0-73E8FAB9D6DD}" presName="linNode" presStyleCnt="0"/>
      <dgm:spPr/>
    </dgm:pt>
    <dgm:pt modelId="{05B6DEAA-946E-481F-9A8C-446D935247C9}" type="pres">
      <dgm:prSet presAssocID="{251A44E3-AFAC-4371-86A0-73E8FAB9D6DD}" presName="parentShp" presStyleLbl="node1" presStyleIdx="8" presStyleCnt="9">
        <dgm:presLayoutVars>
          <dgm:bulletEnabled val="1"/>
        </dgm:presLayoutVars>
      </dgm:prSet>
      <dgm:spPr/>
    </dgm:pt>
    <dgm:pt modelId="{EF9D697A-D80B-4010-AF48-3A85D01CEB70}" type="pres">
      <dgm:prSet presAssocID="{251A44E3-AFAC-4371-86A0-73E8FAB9D6DD}" presName="childShp" presStyleLbl="bgAccFollowNode1" presStyleIdx="8" presStyleCnt="9">
        <dgm:presLayoutVars>
          <dgm:bulletEnabled val="1"/>
        </dgm:presLayoutVars>
      </dgm:prSet>
      <dgm:spPr>
        <a:xfrm>
          <a:off x="3323834" y="314564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B686801-B918-4526-AF5D-D707210FBF7F}" type="presOf" srcId="{74C4CE7E-BE4D-4B92-B5F6-EAB9FDA5D282}" destId="{1C57B96F-20B3-414C-A929-2364073B82DC}" srcOrd="0" destOrd="0" presId="urn:microsoft.com/office/officeart/2005/8/layout/vList6"/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29032D35-6E68-4950-80C7-D5CE19C5FB0D}" srcId="{251A44E3-AFAC-4371-86A0-73E8FAB9D6DD}" destId="{D2378195-CF7E-478A-B254-518C90105D0A}" srcOrd="0" destOrd="0" parTransId="{27C6C0BB-0AA0-4FFA-A5C3-2F62F18CA1FB}" sibTransId="{371B4325-EFF2-4423-B159-6BDEAB501B2C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F5A5BC5C-7E54-42B8-A936-A842CD3D8ECA}" type="presOf" srcId="{E1AC3F60-62CA-43F8-B34E-56BA50818890}" destId="{4478BBAF-C104-4153-8E75-D612B21F32EB}" srcOrd="0" destOrd="0" presId="urn:microsoft.com/office/officeart/2005/8/layout/vList6"/>
    <dgm:cxn modelId="{1ECF0D5D-0918-4359-AD5C-0B44F35FBF7B}" type="presOf" srcId="{D2378195-CF7E-478A-B254-518C90105D0A}" destId="{EF9D697A-D80B-4010-AF48-3A85D01CEB70}" srcOrd="0" destOrd="0" presId="urn:microsoft.com/office/officeart/2005/8/layout/vList6"/>
    <dgm:cxn modelId="{8ED5C95D-4DF9-4F76-9A7C-C015425C14A1}" srcId="{74C0F198-CC9A-498C-BF38-A36EA59ABC38}" destId="{E1AC3F60-62CA-43F8-B34E-56BA50818890}" srcOrd="0" destOrd="0" parTransId="{890CB8ED-A115-4743-9692-A1F2D6040C52}" sibTransId="{4E5D4BB9-54C7-4520-AB91-25E36B82FC3A}"/>
    <dgm:cxn modelId="{7475D742-F2C0-4BB9-A9AE-611A19A89922}" type="presOf" srcId="{74C0F198-CC9A-498C-BF38-A36EA59ABC38}" destId="{A13E8DBB-9239-49DB-98EE-DA4094E4BE00}" srcOrd="0" destOrd="0" presId="urn:microsoft.com/office/officeart/2005/8/layout/vList6"/>
    <dgm:cxn modelId="{A17F1E64-13DF-457F-B069-5AC7812D48AE}" type="presOf" srcId="{723CFC37-7AEC-4B2F-9BE1-624527E9BD94}" destId="{5554BAFE-EA74-499A-9122-C50ECD5156EC}" srcOrd="0" destOrd="0" presId="urn:microsoft.com/office/officeart/2005/8/layout/vList6"/>
    <dgm:cxn modelId="{71968A45-E2CE-473F-818C-6FCEE8BACC23}" type="presOf" srcId="{EA2A9CE3-3006-4DC1-9C0B-1BE0480F505F}" destId="{4860AE81-1EFA-4B99-BEE9-D085F37977E8}" srcOrd="0" destOrd="0" presId="urn:microsoft.com/office/officeart/2005/8/layout/vList6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3866F54F-C522-433F-93C3-FFA5B1F20DA6}" type="presOf" srcId="{966585D2-0AE0-4D53-A6FC-DF9059EE75C9}" destId="{CE935526-1819-4CA6-9C47-74AA52CC53EB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843C7577-CED5-464E-BC19-B444FD87F666}" srcId="{355869D1-27B1-4543-A811-A26FCA14F71B}" destId="{8DDA1338-0D48-44D3-90DF-00FD0D982E07}" srcOrd="6" destOrd="0" parTransId="{E1359DA2-E652-4E28-A9E9-C2D6FE6525F2}" sibTransId="{E7EE86CA-339F-4B20-9D79-5CBCE6CF118C}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16D4317E-331D-4924-9048-757EFD9507F6}" srcId="{8DDA1338-0D48-44D3-90DF-00FD0D982E07}" destId="{74C4CE7E-BE4D-4B92-B5F6-EAB9FDA5D282}" srcOrd="0" destOrd="0" parTransId="{8E364955-7E15-489D-995C-CE6BA45BE139}" sibTransId="{29CFE7C2-D18F-4937-93C6-6AB642444280}"/>
    <dgm:cxn modelId="{84B0B783-55EF-4D35-B3F3-21079294A1DA}" srcId="{355869D1-27B1-4543-A811-A26FCA14F71B}" destId="{206703B1-6D83-4005-8F2E-8C31034A7A51}" srcOrd="5" destOrd="0" parTransId="{B3D49A1E-6288-49A9-9A7E-5B0D08E79448}" sibTransId="{B796F5B9-A5A6-460E-8709-CE1A86242D65}"/>
    <dgm:cxn modelId="{C4236A89-99DE-4460-84EA-5A744B20D530}" type="presOf" srcId="{558D6DFE-95F5-4A1D-8533-A1EE47C1791A}" destId="{7058ECF5-8F5F-4575-B0F2-0EE594073F8F}" srcOrd="0" destOrd="0" presId="urn:microsoft.com/office/officeart/2005/8/layout/vList6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3084996-D0D2-4875-8D2D-3E1A684C73F2}" type="presOf" srcId="{251A44E3-AFAC-4371-86A0-73E8FAB9D6DD}" destId="{05B6DEAA-946E-481F-9A8C-446D935247C9}" srcOrd="0" destOrd="0" presId="urn:microsoft.com/office/officeart/2005/8/layout/vList6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007C25AD-6D44-465E-9366-B7DB5F0BB27B}" srcId="{355869D1-27B1-4543-A811-A26FCA14F71B}" destId="{377ACAE1-AE21-4E55-829C-64F65B904C9F}" srcOrd="4" destOrd="0" parTransId="{4E61B988-25B3-4AFC-BC25-D9E73A77D546}" sibTransId="{74FE29CC-62DC-4AFF-B956-43BC7E0B1F89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CEB911C6-AEC9-4E9F-9B67-54FE3C421D67}" type="presOf" srcId="{377ACAE1-AE21-4E55-829C-64F65B904C9F}" destId="{AA7B715D-A39F-48A3-A36E-8630240CBECF}" srcOrd="0" destOrd="0" presId="urn:microsoft.com/office/officeart/2005/8/layout/vList6"/>
    <dgm:cxn modelId="{577042C6-005A-4969-A8F5-117A8B32E965}" type="presOf" srcId="{8DDA1338-0D48-44D3-90DF-00FD0D982E07}" destId="{F9C0CB1D-9B53-4430-81EE-4BE7C0B8F5FC}" srcOrd="0" destOrd="0" presId="urn:microsoft.com/office/officeart/2005/8/layout/vList6"/>
    <dgm:cxn modelId="{8C345FCB-B7B4-474F-9D05-60A351624B6F}" srcId="{377ACAE1-AE21-4E55-829C-64F65B904C9F}" destId="{966585D2-0AE0-4D53-A6FC-DF9059EE75C9}" srcOrd="0" destOrd="0" parTransId="{D15942A1-751F-4C97-BD0C-87308804AA24}" sibTransId="{C85CF5E3-23AB-462B-8393-4AD6089D8916}"/>
    <dgm:cxn modelId="{61AE11CC-0DAD-4AE9-A951-E4AFF5347A94}" srcId="{355869D1-27B1-4543-A811-A26FCA14F71B}" destId="{EA2A9CE3-3006-4DC1-9C0B-1BE0480F505F}" srcOrd="3" destOrd="0" parTransId="{8AD6EBA0-0D85-4B34-AB3E-3D6373C936BE}" sibTransId="{351B9818-52BD-4E5E-9A28-FE57FE4ECC4B}"/>
    <dgm:cxn modelId="{0807CFD7-167A-4C40-BDED-E379F8AFDDCE}" srcId="{EA2A9CE3-3006-4DC1-9C0B-1BE0480F505F}" destId="{558D6DFE-95F5-4A1D-8533-A1EE47C1791A}" srcOrd="0" destOrd="0" parTransId="{11B39395-775A-4516-B69B-0DDEA98CE28D}" sibTransId="{A5F0355F-FF60-47E7-9604-58DD67A51B01}"/>
    <dgm:cxn modelId="{3FEB0CDA-276C-482A-A410-E5794F5375B1}" srcId="{206703B1-6D83-4005-8F2E-8C31034A7A51}" destId="{723CFC37-7AEC-4B2F-9BE1-624527E9BD94}" srcOrd="0" destOrd="0" parTransId="{484004DA-E08F-4C2F-A99E-94E0587FA727}" sibTransId="{B1C58520-1A62-4570-BBBF-FC97698D25D6}"/>
    <dgm:cxn modelId="{67FE42E7-9957-413B-85D2-C1F836D6F964}" srcId="{355869D1-27B1-4543-A811-A26FCA14F71B}" destId="{251A44E3-AFAC-4371-86A0-73E8FAB9D6DD}" srcOrd="8" destOrd="0" parTransId="{5423D5D4-E48D-4A85-8C55-EB8994211C66}" sibTransId="{B1834786-F74F-49D7-981F-0744329B337D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3BF422E9-3D5C-4B4A-B2E2-BA5A0715A1C1}" type="presOf" srcId="{206703B1-6D83-4005-8F2E-8C31034A7A51}" destId="{B7DB4A08-768B-4A4E-8FA6-31A0E9AB6FBC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46EBE9F7-FCB4-4E92-8E21-B3BB17587092}" srcId="{355869D1-27B1-4543-A811-A26FCA14F71B}" destId="{74C0F198-CC9A-498C-BF38-A36EA59ABC38}" srcOrd="7" destOrd="0" parTransId="{B0BBA812-4776-4825-A4BB-36B887A2BB1F}" sibTransId="{F2222E50-C4BF-4E91-92FD-F3F69DC757A3}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  <dgm:cxn modelId="{21FAAD41-F263-4DB6-B81B-A20ACA568D43}" type="presParOf" srcId="{5A9FBAA6-B836-4C5C-8B88-5772B3071032}" destId="{E48368D3-D8AB-46C1-B113-70C9BA48F521}" srcOrd="5" destOrd="0" presId="urn:microsoft.com/office/officeart/2005/8/layout/vList6"/>
    <dgm:cxn modelId="{F410325A-6D12-4021-960F-86512141661A}" type="presParOf" srcId="{5A9FBAA6-B836-4C5C-8B88-5772B3071032}" destId="{08712A0C-60E5-46FE-9E4F-F5430B257F0B}" srcOrd="6" destOrd="0" presId="urn:microsoft.com/office/officeart/2005/8/layout/vList6"/>
    <dgm:cxn modelId="{4584351A-CA68-45BD-9199-93BEAE4F75DC}" type="presParOf" srcId="{08712A0C-60E5-46FE-9E4F-F5430B257F0B}" destId="{4860AE81-1EFA-4B99-BEE9-D085F37977E8}" srcOrd="0" destOrd="0" presId="urn:microsoft.com/office/officeart/2005/8/layout/vList6"/>
    <dgm:cxn modelId="{9EE8F0FB-2464-4110-A953-09C4446F6336}" type="presParOf" srcId="{08712A0C-60E5-46FE-9E4F-F5430B257F0B}" destId="{7058ECF5-8F5F-4575-B0F2-0EE594073F8F}" srcOrd="1" destOrd="0" presId="urn:microsoft.com/office/officeart/2005/8/layout/vList6"/>
    <dgm:cxn modelId="{BB9EC672-0E50-46BC-8C3F-F461347AC8A6}" type="presParOf" srcId="{5A9FBAA6-B836-4C5C-8B88-5772B3071032}" destId="{ACAE780B-63AF-4C28-9605-5771D671F362}" srcOrd="7" destOrd="0" presId="urn:microsoft.com/office/officeart/2005/8/layout/vList6"/>
    <dgm:cxn modelId="{0B42AF9C-BE77-41FB-AF13-A31ECF0349F9}" type="presParOf" srcId="{5A9FBAA6-B836-4C5C-8B88-5772B3071032}" destId="{D72EB156-9FEC-4FFC-83D8-2BEF499F2A40}" srcOrd="8" destOrd="0" presId="urn:microsoft.com/office/officeart/2005/8/layout/vList6"/>
    <dgm:cxn modelId="{A78C2626-B2E6-406C-9CD5-EEE4714AB181}" type="presParOf" srcId="{D72EB156-9FEC-4FFC-83D8-2BEF499F2A40}" destId="{AA7B715D-A39F-48A3-A36E-8630240CBECF}" srcOrd="0" destOrd="0" presId="urn:microsoft.com/office/officeart/2005/8/layout/vList6"/>
    <dgm:cxn modelId="{FC76C2A9-10D8-41DC-A9E0-3DC1B04376B4}" type="presParOf" srcId="{D72EB156-9FEC-4FFC-83D8-2BEF499F2A40}" destId="{CE935526-1819-4CA6-9C47-74AA52CC53EB}" srcOrd="1" destOrd="0" presId="urn:microsoft.com/office/officeart/2005/8/layout/vList6"/>
    <dgm:cxn modelId="{1CE6D58E-1800-4D84-A621-DBB2BEA066CF}" type="presParOf" srcId="{5A9FBAA6-B836-4C5C-8B88-5772B3071032}" destId="{D8F11875-BBA0-4864-B9DC-D588FCF3AB0E}" srcOrd="9" destOrd="0" presId="urn:microsoft.com/office/officeart/2005/8/layout/vList6"/>
    <dgm:cxn modelId="{3FE05E27-A647-4DC7-A3F5-8B9FB5CBB42D}" type="presParOf" srcId="{5A9FBAA6-B836-4C5C-8B88-5772B3071032}" destId="{47901AA3-6DC1-4184-B064-814892AA0AC9}" srcOrd="10" destOrd="0" presId="urn:microsoft.com/office/officeart/2005/8/layout/vList6"/>
    <dgm:cxn modelId="{1441584E-4723-4F54-BE4E-737CDF3C04F6}" type="presParOf" srcId="{47901AA3-6DC1-4184-B064-814892AA0AC9}" destId="{B7DB4A08-768B-4A4E-8FA6-31A0E9AB6FBC}" srcOrd="0" destOrd="0" presId="urn:microsoft.com/office/officeart/2005/8/layout/vList6"/>
    <dgm:cxn modelId="{8B608DBA-5828-4AD5-BF53-BC592277CF6B}" type="presParOf" srcId="{47901AA3-6DC1-4184-B064-814892AA0AC9}" destId="{5554BAFE-EA74-499A-9122-C50ECD5156EC}" srcOrd="1" destOrd="0" presId="urn:microsoft.com/office/officeart/2005/8/layout/vList6"/>
    <dgm:cxn modelId="{11B8A813-6F00-4342-9698-23564DA4AA18}" type="presParOf" srcId="{5A9FBAA6-B836-4C5C-8B88-5772B3071032}" destId="{31DE8BAF-2C10-46C6-AD2A-E0FEA677537A}" srcOrd="11" destOrd="0" presId="urn:microsoft.com/office/officeart/2005/8/layout/vList6"/>
    <dgm:cxn modelId="{0B832F70-752E-4D0D-8606-9137E2932012}" type="presParOf" srcId="{5A9FBAA6-B836-4C5C-8B88-5772B3071032}" destId="{6F2A9517-998E-4427-8F02-CE59D57F7077}" srcOrd="12" destOrd="0" presId="urn:microsoft.com/office/officeart/2005/8/layout/vList6"/>
    <dgm:cxn modelId="{C5ACA7AC-ABDB-4B70-8F69-7D79D45DFF54}" type="presParOf" srcId="{6F2A9517-998E-4427-8F02-CE59D57F7077}" destId="{F9C0CB1D-9B53-4430-81EE-4BE7C0B8F5FC}" srcOrd="0" destOrd="0" presId="urn:microsoft.com/office/officeart/2005/8/layout/vList6"/>
    <dgm:cxn modelId="{48C0E55B-81FB-4689-8211-58A4A62E5DD1}" type="presParOf" srcId="{6F2A9517-998E-4427-8F02-CE59D57F7077}" destId="{1C57B96F-20B3-414C-A929-2364073B82DC}" srcOrd="1" destOrd="0" presId="urn:microsoft.com/office/officeart/2005/8/layout/vList6"/>
    <dgm:cxn modelId="{D7428B27-F184-40F7-8B7D-509CD7008925}" type="presParOf" srcId="{5A9FBAA6-B836-4C5C-8B88-5772B3071032}" destId="{7C008D90-59E5-43D6-9A28-5599F1A426A7}" srcOrd="13" destOrd="0" presId="urn:microsoft.com/office/officeart/2005/8/layout/vList6"/>
    <dgm:cxn modelId="{59ABAE6B-D32F-4BCE-95B7-C9135B8BFE32}" type="presParOf" srcId="{5A9FBAA6-B836-4C5C-8B88-5772B3071032}" destId="{3EE5620D-87EB-4BC6-BC9E-686AA190B96E}" srcOrd="14" destOrd="0" presId="urn:microsoft.com/office/officeart/2005/8/layout/vList6"/>
    <dgm:cxn modelId="{C0B390A4-657B-410C-BD11-762BBC7252AA}" type="presParOf" srcId="{3EE5620D-87EB-4BC6-BC9E-686AA190B96E}" destId="{A13E8DBB-9239-49DB-98EE-DA4094E4BE00}" srcOrd="0" destOrd="0" presId="urn:microsoft.com/office/officeart/2005/8/layout/vList6"/>
    <dgm:cxn modelId="{BD0E3646-2FC5-4AE3-B643-1C51BA6664CD}" type="presParOf" srcId="{3EE5620D-87EB-4BC6-BC9E-686AA190B96E}" destId="{4478BBAF-C104-4153-8E75-D612B21F32EB}" srcOrd="1" destOrd="0" presId="urn:microsoft.com/office/officeart/2005/8/layout/vList6"/>
    <dgm:cxn modelId="{A3C5AF5C-151D-4343-B08A-A2D69F913314}" type="presParOf" srcId="{5A9FBAA6-B836-4C5C-8B88-5772B3071032}" destId="{95D07A03-E3D3-40D6-8F6D-B58D22DC234F}" srcOrd="15" destOrd="0" presId="urn:microsoft.com/office/officeart/2005/8/layout/vList6"/>
    <dgm:cxn modelId="{3225F076-9D72-4495-970F-F28A60F1F805}" type="presParOf" srcId="{5A9FBAA6-B836-4C5C-8B88-5772B3071032}" destId="{67C3DD6C-EC5E-4722-BB9C-B1BC94C8C3D3}" srcOrd="16" destOrd="0" presId="urn:microsoft.com/office/officeart/2005/8/layout/vList6"/>
    <dgm:cxn modelId="{0439C2E5-808D-41EB-B899-F24E701110FE}" type="presParOf" srcId="{67C3DD6C-EC5E-4722-BB9C-B1BC94C8C3D3}" destId="{05B6DEAA-946E-481F-9A8C-446D935247C9}" srcOrd="0" destOrd="0" presId="urn:microsoft.com/office/officeart/2005/8/layout/vList6"/>
    <dgm:cxn modelId="{9A152B07-0125-4EA0-9643-6F530145E2FC}" type="presParOf" srcId="{67C3DD6C-EC5E-4722-BB9C-B1BC94C8C3D3}" destId="{EF9D697A-D80B-4010-AF48-3A85D01CEB7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el modelo de caja?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una caja</a:t>
          </a: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Tipos de modelo de caja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Comportamiento de una caja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Visualización de una caja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Propiedad display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701758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Fuerza un salto de línea al llegar al final</a:t>
          </a:r>
          <a:endParaRPr lang="es-ES" sz="1500" kern="1200" dirty="0"/>
        </a:p>
      </dsp:txBody>
      <dsp:txXfrm>
        <a:off x="319368" y="214953"/>
        <a:ext cx="7017581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677097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Ocupa el 100% del ancho de su contenedor</a:t>
          </a:r>
          <a:endParaRPr lang="es-ES" sz="1500" kern="1200" dirty="0"/>
        </a:p>
      </dsp:txBody>
      <dsp:txXfrm>
        <a:off x="565972" y="860262"/>
        <a:ext cx="6770977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677097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Se respetan las propiedades  width y height</a:t>
          </a:r>
          <a:endParaRPr lang="es-ES" sz="1500" kern="1200" dirty="0"/>
        </a:p>
      </dsp:txBody>
      <dsp:txXfrm>
        <a:off x="565972" y="1505570"/>
        <a:ext cx="6770977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701758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Relleno, margen y borde mantienen a otros elementos alejados de la caja</a:t>
          </a:r>
          <a:endParaRPr lang="es-ES" sz="1500" kern="1200" dirty="0"/>
        </a:p>
      </dsp:txBody>
      <dsp:txXfrm>
        <a:off x="319368" y="2150879"/>
        <a:ext cx="7017581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794347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La caja no fuerza ningún salto de línea al llegar al final</a:t>
          </a:r>
          <a:endParaRPr lang="es-ES" sz="1300" kern="1200" dirty="0"/>
        </a:p>
      </dsp:txBody>
      <dsp:txXfrm>
        <a:off x="319368" y="214953"/>
        <a:ext cx="7943471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769686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Las propiedades width y height no se aplican</a:t>
          </a:r>
          <a:endParaRPr lang="es-ES" sz="1300" kern="1200" dirty="0"/>
        </a:p>
      </dsp:txBody>
      <dsp:txXfrm>
        <a:off x="565972" y="860262"/>
        <a:ext cx="7696867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769686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Se aplican relleno, margen y bordes verticales, pero no mantienen alejadas otras cajas en línea</a:t>
          </a:r>
          <a:endParaRPr lang="es-ES" sz="1300" kern="1200" dirty="0"/>
        </a:p>
      </dsp:txBody>
      <dsp:txXfrm>
        <a:off x="565972" y="1505570"/>
        <a:ext cx="7696867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794347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Se aplican relleno, margen y bordes horizontales, y mantienen alejadas otras cajas en línea</a:t>
          </a:r>
          <a:endParaRPr lang="es-ES" sz="1300" kern="1200" dirty="0"/>
        </a:p>
      </dsp:txBody>
      <dsp:txXfrm>
        <a:off x="319368" y="2150879"/>
        <a:ext cx="7943471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518501" y="-540852"/>
          <a:ext cx="4194802" cy="4194802"/>
        </a:xfrm>
        <a:prstGeom prst="blockArc">
          <a:avLst>
            <a:gd name="adj1" fmla="val 18900000"/>
            <a:gd name="adj2" fmla="val 2700000"/>
            <a:gd name="adj3" fmla="val 515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54572" y="239334"/>
          <a:ext cx="7274823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Se respetan las propiedades width y height</a:t>
          </a:r>
          <a:endParaRPr lang="es-ES" sz="1300" kern="1200" dirty="0"/>
        </a:p>
      </dsp:txBody>
      <dsp:txXfrm>
        <a:off x="354572" y="239334"/>
        <a:ext cx="7274823" cy="478918"/>
      </dsp:txXfrm>
    </dsp:sp>
    <dsp:sp modelId="{AADC53E3-CC0D-4EC6-A470-4BB56AB9374F}">
      <dsp:nvSpPr>
        <dsp:cNvPr id="0" name=""/>
        <dsp:cNvSpPr/>
      </dsp:nvSpPr>
      <dsp:spPr>
        <a:xfrm>
          <a:off x="55248" y="179470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629147" y="957837"/>
          <a:ext cx="7000248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Relleno, margen y borde mantienen a otros elementos alejados de la caja</a:t>
          </a:r>
          <a:endParaRPr lang="es-ES" sz="1300" kern="1200" dirty="0"/>
        </a:p>
      </dsp:txBody>
      <dsp:txXfrm>
        <a:off x="629147" y="957837"/>
        <a:ext cx="7000248" cy="478918"/>
      </dsp:txXfrm>
    </dsp:sp>
    <dsp:sp modelId="{AD879170-BD4B-47F9-8390-2DE7804EBF1C}">
      <dsp:nvSpPr>
        <dsp:cNvPr id="0" name=""/>
        <dsp:cNvSpPr/>
      </dsp:nvSpPr>
      <dsp:spPr>
        <a:xfrm>
          <a:off x="329823" y="897972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629147" y="1676340"/>
          <a:ext cx="7000248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No se fuerza un salto de línea</a:t>
          </a:r>
          <a:endParaRPr lang="es-ES" sz="1300" kern="1200" dirty="0"/>
        </a:p>
      </dsp:txBody>
      <dsp:txXfrm>
        <a:off x="629147" y="1676340"/>
        <a:ext cx="7000248" cy="478918"/>
      </dsp:txXfrm>
    </dsp:sp>
    <dsp:sp modelId="{4738A007-E09F-4268-B81F-6E170B4993A0}">
      <dsp:nvSpPr>
        <dsp:cNvPr id="0" name=""/>
        <dsp:cNvSpPr/>
      </dsp:nvSpPr>
      <dsp:spPr>
        <a:xfrm>
          <a:off x="329823" y="1616475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54572" y="2394843"/>
          <a:ext cx="7274823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Solo se hace más grande que su contenido si añades las propiedades width y height explícitamente</a:t>
          </a:r>
          <a:endParaRPr lang="es-ES" sz="1300" kern="1200" dirty="0"/>
        </a:p>
      </dsp:txBody>
      <dsp:txXfrm>
        <a:off x="354572" y="2394843"/>
        <a:ext cx="7274823" cy="478918"/>
      </dsp:txXfrm>
    </dsp:sp>
    <dsp:sp modelId="{92E8424A-C15A-4FE3-9677-D65591998E34}">
      <dsp:nvSpPr>
        <dsp:cNvPr id="0" name=""/>
        <dsp:cNvSpPr/>
      </dsp:nvSpPr>
      <dsp:spPr>
        <a:xfrm>
          <a:off x="55248" y="2334978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0FA2C-DBBC-495E-80B4-062FE666004D}">
      <dsp:nvSpPr>
        <dsp:cNvPr id="0" name=""/>
        <dsp:cNvSpPr/>
      </dsp:nvSpPr>
      <dsp:spPr>
        <a:xfrm>
          <a:off x="0" y="591619"/>
          <a:ext cx="764070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487AD-F721-4F8A-9C39-808897929F7D}">
      <dsp:nvSpPr>
        <dsp:cNvPr id="0" name=""/>
        <dsp:cNvSpPr/>
      </dsp:nvSpPr>
      <dsp:spPr>
        <a:xfrm>
          <a:off x="382035" y="30739"/>
          <a:ext cx="6691875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60" tIns="0" rIns="2021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2">
                  <a:lumMod val="50000"/>
                </a:schemeClr>
              </a:solidFill>
            </a:rPr>
            <a:t>Externa</a:t>
          </a:r>
          <a:r>
            <a:rPr lang="es-ES" sz="1600" b="0" i="0" kern="1200" dirty="0">
              <a:solidFill>
                <a:schemeClr val="bg2">
                  <a:lumMod val="50000"/>
                </a:schemeClr>
              </a:solidFill>
            </a:rPr>
            <a:t>. Determina como un elemento interactúa y fluye respecto al documento y/o los elementos que le rodean.</a:t>
          </a:r>
          <a:endParaRPr lang="es-ES" sz="16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6795" y="85499"/>
        <a:ext cx="6582355" cy="1012240"/>
      </dsp:txXfrm>
    </dsp:sp>
    <dsp:sp modelId="{06943A25-6CFF-4FC6-AE8D-EED60C1ADF40}">
      <dsp:nvSpPr>
        <dsp:cNvPr id="0" name=""/>
        <dsp:cNvSpPr/>
      </dsp:nvSpPr>
      <dsp:spPr>
        <a:xfrm>
          <a:off x="0" y="2315299"/>
          <a:ext cx="764070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B3055-4DF6-4BC2-8E26-2DE51CBC176E}">
      <dsp:nvSpPr>
        <dsp:cNvPr id="0" name=""/>
        <dsp:cNvSpPr/>
      </dsp:nvSpPr>
      <dsp:spPr>
        <a:xfrm>
          <a:off x="382035" y="1754419"/>
          <a:ext cx="6675883" cy="1121760"/>
        </a:xfrm>
        <a:prstGeom prst="round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26" tIns="0" rIns="1891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2">
                  <a:lumMod val="50000"/>
                </a:schemeClr>
              </a:solidFill>
            </a:rPr>
            <a:t>Interna</a:t>
          </a:r>
          <a:r>
            <a:rPr lang="es-ES" sz="1600" b="0" i="0" kern="1200" dirty="0">
              <a:solidFill>
                <a:schemeClr val="bg2">
                  <a:lumMod val="50000"/>
                </a:schemeClr>
              </a:solidFill>
            </a:rPr>
            <a:t>. Determina cómo se disponen e interactúan los elementos dentro de una caja. </a:t>
          </a:r>
          <a:endParaRPr lang="es-ES" sz="1600" b="1" i="0" kern="1200" dirty="0">
            <a:solidFill>
              <a:schemeClr val="bg2">
                <a:lumMod val="50000"/>
              </a:schemeClr>
            </a:solidFill>
            <a:latin typeface="Open Sans"/>
            <a:ea typeface="+mn-ea"/>
            <a:cs typeface="+mn-cs"/>
          </a:endParaRPr>
        </a:p>
      </dsp:txBody>
      <dsp:txXfrm>
        <a:off x="436795" y="1809179"/>
        <a:ext cx="6566363" cy="1012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 externo en bloque e interno con su flujo normal o flow layout</a:t>
          </a:r>
        </a:p>
      </dsp:txBody>
      <dsp:txXfrm>
        <a:off x="3323834" y="46580"/>
        <a:ext cx="4851787" cy="267930"/>
      </dsp:txXfrm>
    </dsp:sp>
    <dsp:sp modelId="{44F828DA-151C-4BE0-8C90-CAF7517274FE}">
      <dsp:nvSpPr>
        <dsp:cNvPr id="0" name=""/>
        <dsp:cNvSpPr/>
      </dsp:nvSpPr>
      <dsp:spPr>
        <a:xfrm>
          <a:off x="0" y="192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block}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7439" y="19364"/>
        <a:ext cx="3288956" cy="322362"/>
      </dsp:txXfrm>
    </dsp:sp>
    <dsp:sp modelId="{C41E6A53-42AB-4CE4-A56B-DD8F34D8BCA1}">
      <dsp:nvSpPr>
        <dsp:cNvPr id="0" name=""/>
        <dsp:cNvSpPr/>
      </dsp:nvSpPr>
      <dsp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línea e interno con su flujo normal o flow layout</a:t>
          </a:r>
          <a:endParaRPr lang="es-ES" sz="800" kern="1200" dirty="0"/>
        </a:p>
      </dsp:txBody>
      <dsp:txXfrm>
        <a:off x="3323834" y="439545"/>
        <a:ext cx="4851787" cy="267930"/>
      </dsp:txXfrm>
    </dsp:sp>
    <dsp:sp modelId="{40B7D956-CD0E-4559-A36D-7B18F856A052}">
      <dsp:nvSpPr>
        <dsp:cNvPr id="0" name=""/>
        <dsp:cNvSpPr/>
      </dsp:nvSpPr>
      <dsp:spPr>
        <a:xfrm>
          <a:off x="0" y="39489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inline}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7439" y="412329"/>
        <a:ext cx="3288956" cy="322362"/>
      </dsp:txXfrm>
    </dsp:sp>
    <dsp:sp modelId="{55677D48-50A1-42BA-A0B9-0CE1382523E8}">
      <dsp:nvSpPr>
        <dsp:cNvPr id="0" name=""/>
        <dsp:cNvSpPr/>
      </dsp:nvSpPr>
      <dsp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con su flujo normal</a:t>
          </a:r>
          <a:endParaRPr lang="es-ES" sz="800" kern="1200" dirty="0"/>
        </a:p>
      </dsp:txBody>
      <dsp:txXfrm>
        <a:off x="3323834" y="832510"/>
        <a:ext cx="4851787" cy="267930"/>
      </dsp:txXfrm>
    </dsp:sp>
    <dsp:sp modelId="{553003B8-FEFB-4FB8-9B0B-D537062FBACA}">
      <dsp:nvSpPr>
        <dsp:cNvPr id="0" name=""/>
        <dsp:cNvSpPr/>
      </dsp:nvSpPr>
      <dsp:spPr>
        <a:xfrm>
          <a:off x="0" y="78785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inline-block}</a:t>
          </a:r>
          <a:endParaRPr lang="es-ES" sz="1600" kern="1200" dirty="0"/>
        </a:p>
      </dsp:txBody>
      <dsp:txXfrm>
        <a:off x="17439" y="805294"/>
        <a:ext cx="3288956" cy="322362"/>
      </dsp:txXfrm>
    </dsp:sp>
    <dsp:sp modelId="{7058ECF5-8F5F-4575-B0F2-0EE594073F8F}">
      <dsp:nvSpPr>
        <dsp:cNvPr id="0" name=""/>
        <dsp:cNvSpPr/>
      </dsp:nvSpPr>
      <dsp:spPr>
        <a:xfrm>
          <a:off x="3323834" y="118082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flexible</a:t>
          </a:r>
          <a:endParaRPr lang="es-ES" sz="800" kern="1200" dirty="0"/>
        </a:p>
      </dsp:txBody>
      <dsp:txXfrm>
        <a:off x="3323834" y="1225475"/>
        <a:ext cx="4851787" cy="267930"/>
      </dsp:txXfrm>
    </dsp:sp>
    <dsp:sp modelId="{4860AE81-1EFA-4B99-BEE9-D085F37977E8}">
      <dsp:nvSpPr>
        <dsp:cNvPr id="0" name=""/>
        <dsp:cNvSpPr/>
      </dsp:nvSpPr>
      <dsp:spPr>
        <a:xfrm>
          <a:off x="0" y="118082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flex}</a:t>
          </a:r>
          <a:endParaRPr lang="es-ES" sz="1600" kern="1200" dirty="0"/>
        </a:p>
      </dsp:txBody>
      <dsp:txXfrm>
        <a:off x="17439" y="1198259"/>
        <a:ext cx="3288956" cy="322362"/>
      </dsp:txXfrm>
    </dsp:sp>
    <dsp:sp modelId="{CE935526-1819-4CA6-9C47-74AA52CC53EB}">
      <dsp:nvSpPr>
        <dsp:cNvPr id="0" name=""/>
        <dsp:cNvSpPr/>
      </dsp:nvSpPr>
      <dsp:spPr>
        <a:xfrm>
          <a:off x="3323834" y="157378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flexible</a:t>
          </a:r>
          <a:endParaRPr lang="es-ES" sz="800" kern="1200" dirty="0"/>
        </a:p>
      </dsp:txBody>
      <dsp:txXfrm>
        <a:off x="3323834" y="1618440"/>
        <a:ext cx="4851787" cy="267930"/>
      </dsp:txXfrm>
    </dsp:sp>
    <dsp:sp modelId="{AA7B715D-A39F-48A3-A36E-8630240CBECF}">
      <dsp:nvSpPr>
        <dsp:cNvPr id="0" name=""/>
        <dsp:cNvSpPr/>
      </dsp:nvSpPr>
      <dsp:spPr>
        <a:xfrm>
          <a:off x="0" y="157378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inline-flex}</a:t>
          </a:r>
          <a:endParaRPr lang="es-ES" sz="1600" kern="1200" dirty="0"/>
        </a:p>
      </dsp:txBody>
      <dsp:txXfrm>
        <a:off x="17439" y="1591224"/>
        <a:ext cx="3288956" cy="322362"/>
      </dsp:txXfrm>
    </dsp:sp>
    <dsp:sp modelId="{5554BAFE-EA74-499A-9122-C50ECD5156EC}">
      <dsp:nvSpPr>
        <dsp:cNvPr id="0" name=""/>
        <dsp:cNvSpPr/>
      </dsp:nvSpPr>
      <dsp:spPr>
        <a:xfrm>
          <a:off x="3323834" y="196675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rejilla</a:t>
          </a:r>
          <a:endParaRPr lang="es-ES" sz="800" kern="1200" dirty="0"/>
        </a:p>
      </dsp:txBody>
      <dsp:txXfrm>
        <a:off x="3323834" y="2011405"/>
        <a:ext cx="4851787" cy="267930"/>
      </dsp:txXfrm>
    </dsp:sp>
    <dsp:sp modelId="{B7DB4A08-768B-4A4E-8FA6-31A0E9AB6FBC}">
      <dsp:nvSpPr>
        <dsp:cNvPr id="0" name=""/>
        <dsp:cNvSpPr/>
      </dsp:nvSpPr>
      <dsp:spPr>
        <a:xfrm>
          <a:off x="0" y="196675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grid}</a:t>
          </a:r>
          <a:endParaRPr lang="es-ES" sz="1600" kern="1200" dirty="0"/>
        </a:p>
      </dsp:txBody>
      <dsp:txXfrm>
        <a:off x="17439" y="1984189"/>
        <a:ext cx="3288956" cy="322362"/>
      </dsp:txXfrm>
    </dsp:sp>
    <dsp:sp modelId="{1C57B96F-20B3-414C-A929-2364073B82DC}">
      <dsp:nvSpPr>
        <dsp:cNvPr id="0" name=""/>
        <dsp:cNvSpPr/>
      </dsp:nvSpPr>
      <dsp:spPr>
        <a:xfrm>
          <a:off x="3323834" y="235971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rejilla</a:t>
          </a:r>
          <a:endParaRPr lang="es-ES" sz="800" kern="1200" dirty="0"/>
        </a:p>
      </dsp:txBody>
      <dsp:txXfrm>
        <a:off x="3323834" y="2404370"/>
        <a:ext cx="4851787" cy="267930"/>
      </dsp:txXfrm>
    </dsp:sp>
    <dsp:sp modelId="{F9C0CB1D-9B53-4430-81EE-4BE7C0B8F5FC}">
      <dsp:nvSpPr>
        <dsp:cNvPr id="0" name=""/>
        <dsp:cNvSpPr/>
      </dsp:nvSpPr>
      <dsp:spPr>
        <a:xfrm>
          <a:off x="0" y="235971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inline-grid}</a:t>
          </a:r>
          <a:endParaRPr lang="es-ES" sz="1600" kern="1200" dirty="0"/>
        </a:p>
      </dsp:txBody>
      <dsp:txXfrm>
        <a:off x="17439" y="2377154"/>
        <a:ext cx="3288956" cy="322362"/>
      </dsp:txXfrm>
    </dsp:sp>
    <dsp:sp modelId="{4478BBAF-C104-4153-8E75-D612B21F32EB}">
      <dsp:nvSpPr>
        <dsp:cNvPr id="0" name=""/>
        <dsp:cNvSpPr/>
      </dsp:nvSpPr>
      <dsp:spPr>
        <a:xfrm>
          <a:off x="3323834" y="275268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El documento se procesa como si el elemento no. Los elementos hijos también quedan desactivados</a:t>
          </a:r>
          <a:endParaRPr lang="es-ES" sz="800" kern="1200" dirty="0"/>
        </a:p>
      </dsp:txBody>
      <dsp:txXfrm>
        <a:off x="3323834" y="2797335"/>
        <a:ext cx="4851787" cy="267930"/>
      </dsp:txXfrm>
    </dsp:sp>
    <dsp:sp modelId="{A13E8DBB-9239-49DB-98EE-DA4094E4BE00}">
      <dsp:nvSpPr>
        <dsp:cNvPr id="0" name=""/>
        <dsp:cNvSpPr/>
      </dsp:nvSpPr>
      <dsp:spPr>
        <a:xfrm>
          <a:off x="0" y="275268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none}</a:t>
          </a:r>
          <a:endParaRPr lang="es-ES" sz="1600" kern="1200" dirty="0"/>
        </a:p>
      </dsp:txBody>
      <dsp:txXfrm>
        <a:off x="17439" y="2770119"/>
        <a:ext cx="3288956" cy="322362"/>
      </dsp:txXfrm>
    </dsp:sp>
    <dsp:sp modelId="{EF9D697A-D80B-4010-AF48-3A85D01CEB70}">
      <dsp:nvSpPr>
        <dsp:cNvPr id="0" name=""/>
        <dsp:cNvSpPr/>
      </dsp:nvSpPr>
      <dsp:spPr>
        <a:xfrm>
          <a:off x="3323834" y="314564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</a:t>
          </a: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developer</a:t>
          </a: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.mozilla.org/es/docs/Web/CSS/display</a:t>
          </a:r>
          <a:endParaRPr lang="es-ES" sz="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323834" y="3190300"/>
        <a:ext cx="4851787" cy="267930"/>
      </dsp:txXfrm>
    </dsp:sp>
    <dsp:sp modelId="{05B6DEAA-946E-481F-9A8C-446D935247C9}">
      <dsp:nvSpPr>
        <dsp:cNvPr id="0" name=""/>
        <dsp:cNvSpPr/>
      </dsp:nvSpPr>
      <dsp:spPr>
        <a:xfrm>
          <a:off x="0" y="314564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Otros valores</a:t>
          </a:r>
          <a:endParaRPr lang="es-ES" sz="1600" kern="1200" dirty="0"/>
        </a:p>
      </dsp:txBody>
      <dsp:txXfrm>
        <a:off x="17439" y="3163084"/>
        <a:ext cx="3288956" cy="322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20/05/2021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5382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Existe un tercer tipo de comportamiento especial que proporciona un punto medio entre comportamiento </a:t>
            </a:r>
            <a:r>
              <a:rPr lang="es-ES" dirty="0"/>
              <a:t>en bloque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dirty="0"/>
              <a:t>en línea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Esto es útil para situaciones en las que no deseas que un elemento fuerce un salto de línea, pero sí deseas que se respeten las propiedades width y height para evitar superposiciones.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294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Externa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Determina como un elemento interactúa y fluye respecto al documento y/o los elementos que le rodean.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Interna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Determina cómo se disponen e interactúan los elementos dentro de una caja. Por defecto se dispondrán según la visualización externa de cada elemento o flujo normal (flow layout).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492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1196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La propiedad display establece el tipo de visualización tanto externa como interna de un elemento.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Principales valores: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block}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e interno con su flujo normal o flow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línea e interno con su flujo normal o flow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inline-block}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Comportamiento externo en bloque pero sin forzar un salto de línea e interno con su flujo normal.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flex}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e interno como flexible.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inline-flex}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pero sin forzar un salto de línea e interno como flexible.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grid}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como block e interno como rejilla.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inline-grid}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pero sin forzar un salto de línea e interno como rejilla.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none}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El documento se procesa como si el elemento no existiera en el árbol de documentos. Todos los elementos descendentes también quedan desactivados.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6583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Contenido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Es el área donde se muestra el contenido y su tamaño puede ser modificado con las propiedades width y height.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Relleno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o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padding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el espacio en blanco alrededor del contenido y podemos controlar su tamaño con la propiedad padding y otras relacionadas.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Borde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Envuelve el contenido y el relleno de la caja. Es controlado por la propiedad border y otras relacionadas.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Margen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Es la capa más externa y envuelve el contenido, el relleno y el borde como espacio en blanco entre la caja y otros elementos. Controlamos su tamaño con la propiedad margin y otras relacionadas.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El espacio que ocupa nuestra caja usando el modelo de cajas estándar será en realidad de 410 px (350 + 25 + 25 + 5 + 5); y su altura, de 210 px (150 + 25 + 25 + 5 + 5), porque el área de relleno y el borde se añaden al ancho que se utiliza para el contenido de la caja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queremos activar este modelo por defecto en todos los elementos de nuestra página podemos hacerlo con el siguiente código.</a:t>
            </a:r>
            <a:endParaRPr lang="es-ES" b="0" dirty="0">
              <a:solidFill>
                <a:srgbClr val="93A8AC"/>
              </a:solidFill>
              <a:effectLst/>
              <a:latin typeface="DejaVu Sans Mon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403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Todo elemento HTML tiene definido por defecto un tipo de comportamiento el cual puede ser modificado como veremos más adelante.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br>
              <a:rPr lang="es-ES" b="0" dirty="0">
                <a:solidFill>
                  <a:srgbClr val="E6E6E6"/>
                </a:solidFill>
                <a:effectLst/>
                <a:latin typeface="DejaVu Sans Mono"/>
              </a:rPr>
            </a:b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Una caja por defecto puede ser de dos tipos, `caja en bloque` o `caja en línea` y esto define como se comportará en relación a la página y </a:t>
            </a:r>
            <a:r>
              <a:rPr lang="es-ES" b="0" u="sng" dirty="0">
                <a:solidFill>
                  <a:srgbClr val="93A8AC"/>
                </a:solidFill>
                <a:effectLst/>
                <a:latin typeface="DejaVu Sans Mono"/>
              </a:rPr>
              <a:t>al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resto de elementos.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Modelo de caja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de caja y propiedad display</a:t>
            </a: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por defecto de la caja en bloque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871983"/>
              </p:ext>
            </p:extLst>
          </p:nvPr>
        </p:nvGraphicFramePr>
        <p:xfrm>
          <a:off x="1022981" y="1301587"/>
          <a:ext cx="7372110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por defecto de la caja en línea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671120"/>
              </p:ext>
            </p:extLst>
          </p:nvPr>
        </p:nvGraphicFramePr>
        <p:xfrm>
          <a:off x="560036" y="1173768"/>
          <a:ext cx="8298000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309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809" y="-10095"/>
            <a:ext cx="8122675" cy="584775"/>
          </a:xfrm>
        </p:spPr>
        <p:txBody>
          <a:bodyPr wrap="square" lIns="0" anchor="b">
            <a:spAutoFit/>
          </a:bodyPr>
          <a:lstStyle/>
          <a:p>
            <a:r>
              <a:rPr lang="es-ES_tradnl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especial inline-block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7C81A44D-4F8B-43B5-8EB2-C6599D3EB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847345"/>
              </p:ext>
            </p:extLst>
          </p:nvPr>
        </p:nvGraphicFramePr>
        <p:xfrm>
          <a:off x="846364" y="775260"/>
          <a:ext cx="7669564" cy="311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D41897A2-E749-4A19-9384-0355302EFC7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252C43CC-8EED-442C-A10F-8A39BD65AFD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 es un comportamiento establecido por defecto por lo que tendrá que ser proporcionado explícitamente al elemento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1E1EFEB7-E2DF-4B6A-88DF-9CC8DDDA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675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809" y="4409"/>
            <a:ext cx="8122675" cy="615553"/>
          </a:xfrm>
        </p:spPr>
        <p:txBody>
          <a:bodyPr wrap="square" lIns="0" anchor="b">
            <a:spAutoFit/>
          </a:bodyPr>
          <a:lstStyle/>
          <a:p>
            <a:r>
              <a:rPr lang="es-ES" sz="34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Visualización interna y externa de una caja</a:t>
            </a:r>
            <a:endParaRPr lang="es-ES_tradnl" sz="34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F76324F-E9BF-4958-B020-44BFAB2993D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68DBADE7-BBFE-41BC-90AF-5BDC51FE5187}"/>
                </a:ext>
              </a:extLst>
            </p:cNvPr>
            <p:cNvSpPr/>
            <p:nvPr/>
          </p:nvSpPr>
          <p:spPr>
            <a:xfrm>
              <a:off x="1440000" y="1877522"/>
              <a:ext cx="7307826" cy="38723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b="1" i="0" dirty="0">
                  <a:solidFill>
                    <a:srgbClr val="333333"/>
                  </a:solidFill>
                  <a:effectLst/>
                </a:rPr>
                <a:t>Ambas visualizaciones están condicionadas por el comportamiento de la caja</a:t>
              </a:r>
              <a:endParaRPr lang="es-ES_tradnl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1" name="Imagen 10" descr="Icono&#10;&#10;Descripción generada automáticamente">
              <a:extLst>
                <a:ext uri="{FF2B5EF4-FFF2-40B4-BE49-F238E27FC236}">
                  <a16:creationId xmlns:a16="http://schemas.microsoft.com/office/drawing/2014/main" id="{0A271104-B004-4E61-B993-7E0A87FE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E859369-5D3C-4AA2-91D3-313898EBC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488832"/>
              </p:ext>
            </p:extLst>
          </p:nvPr>
        </p:nvGraphicFramePr>
        <p:xfrm>
          <a:off x="860793" y="717755"/>
          <a:ext cx="7640706" cy="3303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3648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9487AD-F721-4F8A-9C39-808897929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59487AD-F721-4F8A-9C39-808897929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30FA2C-DBBC-495E-80B4-062FE6660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230FA2C-DBBC-495E-80B4-062FE6660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4B3055-4DF6-4BC2-8E26-2DE51CBC1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D4B3055-4DF6-4BC2-8E26-2DE51CBC1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943A25-6CFF-4FC6-AE8D-EED60C1AD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6943A25-6CFF-4FC6-AE8D-EED60C1AD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 display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Principales valores</a:t>
            </a:r>
          </a:p>
        </p:txBody>
      </p:sp>
    </p:spTree>
    <p:extLst>
      <p:ext uri="{BB962C8B-B14F-4D97-AF65-F5344CB8AC3E}">
        <p14:creationId xmlns:p14="http://schemas.microsoft.com/office/powerpoint/2010/main" val="339411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809" y="4409"/>
            <a:ext cx="8122675" cy="615553"/>
          </a:xfrm>
        </p:spPr>
        <p:txBody>
          <a:bodyPr wrap="square" lIns="0" anchor="b">
            <a:spAutoFit/>
          </a:bodyPr>
          <a:lstStyle/>
          <a:p>
            <a:r>
              <a:rPr lang="es-ES" sz="34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 display</a:t>
            </a:r>
            <a:endParaRPr lang="es-ES_tradnl" sz="34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08806F3-9788-4653-9253-5BBE8BB19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504883"/>
              </p:ext>
            </p:extLst>
          </p:nvPr>
        </p:nvGraphicFramePr>
        <p:xfrm>
          <a:off x="619808" y="986492"/>
          <a:ext cx="8309587" cy="350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7317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60AE81-1EFA-4B99-BEE9-D085F3797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4860AE81-1EFA-4B99-BEE9-D085F3797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58ECF5-8F5F-4575-B0F2-0EE594073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7058ECF5-8F5F-4575-B0F2-0EE594073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7B715D-A39F-48A3-A36E-8630240CB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AA7B715D-A39F-48A3-A36E-8630240CBE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35526-1819-4CA6-9C47-74AA52CC5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CE935526-1819-4CA6-9C47-74AA52CC5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DB4A08-768B-4A4E-8FA6-31A0E9AB6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B7DB4A08-768B-4A4E-8FA6-31A0E9AB6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54BAFE-EA74-499A-9122-C50ECD515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5554BAFE-EA74-499A-9122-C50ECD515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C0CB1D-9B53-4430-81EE-4BE7C0B8F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F9C0CB1D-9B53-4430-81EE-4BE7C0B8F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57B96F-20B3-414C-A929-2364073B8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1C57B96F-20B3-414C-A929-2364073B8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3E8DBB-9239-49DB-98EE-DA4094E4B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A13E8DBB-9239-49DB-98EE-DA4094E4B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78BBAF-C104-4153-8E75-D612B21F3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4478BBAF-C104-4153-8E75-D612B21F32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B6DEAA-946E-481F-9A8C-446D93524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05B6DEAA-946E-481F-9A8C-446D935247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9D697A-D80B-4010-AF48-3A85D01CE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graphicEl>
                                              <a:dgm id="{EF9D697A-D80B-4010-AF48-3A85D01CE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903469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el modelo de caja?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CA4973A-0760-4FC8-BF1F-13DE20F3EDA9}"/>
              </a:ext>
            </a:extLst>
          </p:cNvPr>
          <p:cNvSpPr txBox="1"/>
          <p:nvPr/>
        </p:nvSpPr>
        <p:spPr>
          <a:xfrm>
            <a:off x="647699" y="809030"/>
            <a:ext cx="801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0" i="0" dirty="0">
                <a:solidFill>
                  <a:srgbClr val="333333"/>
                </a:solidFill>
                <a:effectLst/>
              </a:rPr>
              <a:t>Para </a:t>
            </a:r>
            <a:r>
              <a:rPr lang="es-ES" b="1" i="0" dirty="0">
                <a:solidFill>
                  <a:srgbClr val="000000"/>
                </a:solidFill>
                <a:effectLst/>
              </a:rPr>
              <a:t>CSS</a:t>
            </a:r>
            <a:r>
              <a:rPr lang="es-ES" b="0" i="0" dirty="0">
                <a:solidFill>
                  <a:srgbClr val="333333"/>
                </a:solidFill>
                <a:effectLst/>
              </a:rPr>
              <a:t> todo elemento </a:t>
            </a:r>
            <a:r>
              <a:rPr lang="es-ES" b="1" i="0" dirty="0">
                <a:solidFill>
                  <a:srgbClr val="000000"/>
                </a:solidFill>
                <a:effectLst/>
              </a:rPr>
              <a:t>HTML</a:t>
            </a:r>
            <a:r>
              <a:rPr lang="es-ES" b="0" i="0" dirty="0">
                <a:solidFill>
                  <a:srgbClr val="333333"/>
                </a:solidFill>
                <a:effectLst/>
              </a:rPr>
              <a:t> es tratado como una caja. El modelo define cómo funcionan juntas las diferentes partes de una caja para crear un elemento que puedas ver en tu página.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3C38B5-F4D9-4964-A708-DC0664E7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61" y="2036867"/>
            <a:ext cx="4833877" cy="272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AC56AE1-5CF7-4BA5-BFA6-B4CB9E0870C3}"/>
              </a:ext>
            </a:extLst>
          </p:cNvPr>
          <p:cNvSpPr/>
          <p:nvPr/>
        </p:nvSpPr>
        <p:spPr>
          <a:xfrm>
            <a:off x="4245954" y="1135590"/>
            <a:ext cx="4450978" cy="24430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F096B57B-9F94-4E45-B697-0CD16E37DDF8}"/>
              </a:ext>
            </a:extLst>
          </p:cNvPr>
          <p:cNvGrpSpPr/>
          <p:nvPr/>
        </p:nvGrpSpPr>
        <p:grpSpPr>
          <a:xfrm>
            <a:off x="4555539" y="1374517"/>
            <a:ext cx="3831809" cy="1965227"/>
            <a:chOff x="9477397" y="1368217"/>
            <a:chExt cx="3831809" cy="1965227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F50EF82-6095-4DC9-BAC1-5AA331D13E30}"/>
                </a:ext>
              </a:extLst>
            </p:cNvPr>
            <p:cNvSpPr/>
            <p:nvPr/>
          </p:nvSpPr>
          <p:spPr>
            <a:xfrm>
              <a:off x="9477397" y="1380819"/>
              <a:ext cx="3831809" cy="1952625"/>
            </a:xfrm>
            <a:prstGeom prst="rect">
              <a:avLst/>
            </a:prstGeom>
            <a:solidFill>
              <a:srgbClr val="D8D800"/>
            </a:solidFill>
            <a:ln w="38100">
              <a:solidFill>
                <a:schemeClr val="bg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2BCA51F-EC4C-4C05-B142-8B89E115D21D}"/>
                </a:ext>
              </a:extLst>
            </p:cNvPr>
            <p:cNvSpPr txBox="1"/>
            <p:nvPr/>
          </p:nvSpPr>
          <p:spPr>
            <a:xfrm>
              <a:off x="12456087" y="1368217"/>
              <a:ext cx="853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>
                      <a:lumMod val="50000"/>
                    </a:schemeClr>
                  </a:solidFill>
                </a:rPr>
                <a:t>Relleno</a:t>
              </a: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 de una caja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1" name="Arco de bloque 20">
            <a:extLst>
              <a:ext uri="{FF2B5EF4-FFF2-40B4-BE49-F238E27FC236}">
                <a16:creationId xmlns:a16="http://schemas.microsoft.com/office/drawing/2014/main" id="{B76A7769-1447-4595-82B6-0000A903593C}"/>
              </a:ext>
            </a:extLst>
          </p:cNvPr>
          <p:cNvSpPr/>
          <p:nvPr/>
        </p:nvSpPr>
        <p:spPr>
          <a:xfrm>
            <a:off x="-2577398" y="472844"/>
            <a:ext cx="3768575" cy="3768575"/>
          </a:xfrm>
          <a:prstGeom prst="blockArc">
            <a:avLst>
              <a:gd name="adj1" fmla="val 18900000"/>
              <a:gd name="adj2" fmla="val 2700000"/>
              <a:gd name="adj3" fmla="val 573"/>
            </a:avLst>
          </a:prstGeom>
        </p:spPr>
        <p:style>
          <a:lnRef idx="2">
            <a:schemeClr val="dk2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DA163F3-5559-498C-AD4C-6F93E443F671}"/>
              </a:ext>
            </a:extLst>
          </p:cNvPr>
          <p:cNvSpPr/>
          <p:nvPr/>
        </p:nvSpPr>
        <p:spPr>
          <a:xfrm>
            <a:off x="901672" y="1174102"/>
            <a:ext cx="3137153" cy="430131"/>
          </a:xfrm>
          <a:custGeom>
            <a:avLst/>
            <a:gdLst>
              <a:gd name="connsiteX0" fmla="*/ 0 w 3137153"/>
              <a:gd name="connsiteY0" fmla="*/ 0 h 430131"/>
              <a:gd name="connsiteX1" fmla="*/ 3137153 w 3137153"/>
              <a:gd name="connsiteY1" fmla="*/ 0 h 430131"/>
              <a:gd name="connsiteX2" fmla="*/ 3137153 w 3137153"/>
              <a:gd name="connsiteY2" fmla="*/ 430131 h 430131"/>
              <a:gd name="connsiteX3" fmla="*/ 0 w 3137153"/>
              <a:gd name="connsiteY3" fmla="*/ 430131 h 430131"/>
              <a:gd name="connsiteX4" fmla="*/ 0 w 3137153"/>
              <a:gd name="connsiteY4" fmla="*/ 0 h 4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7153" h="430131">
                <a:moveTo>
                  <a:pt x="0" y="0"/>
                </a:moveTo>
                <a:lnTo>
                  <a:pt x="3137153" y="0"/>
                </a:lnTo>
                <a:lnTo>
                  <a:pt x="3137153" y="430131"/>
                </a:lnTo>
                <a:lnTo>
                  <a:pt x="0" y="430131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275C68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417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/>
              <a:t>Contenido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D46BAC0-3607-44EF-90E3-979D34866279}"/>
              </a:ext>
            </a:extLst>
          </p:cNvPr>
          <p:cNvSpPr/>
          <p:nvPr/>
        </p:nvSpPr>
        <p:spPr>
          <a:xfrm>
            <a:off x="632841" y="1120336"/>
            <a:ext cx="537663" cy="537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16B14DC5-D748-41F7-87B3-C3503B63A95C}"/>
              </a:ext>
            </a:extLst>
          </p:cNvPr>
          <p:cNvSpPr/>
          <p:nvPr/>
        </p:nvSpPr>
        <p:spPr>
          <a:xfrm>
            <a:off x="1148276" y="1819411"/>
            <a:ext cx="2890549" cy="430131"/>
          </a:xfrm>
          <a:custGeom>
            <a:avLst/>
            <a:gdLst>
              <a:gd name="connsiteX0" fmla="*/ 0 w 2890549"/>
              <a:gd name="connsiteY0" fmla="*/ 0 h 430131"/>
              <a:gd name="connsiteX1" fmla="*/ 2890549 w 2890549"/>
              <a:gd name="connsiteY1" fmla="*/ 0 h 430131"/>
              <a:gd name="connsiteX2" fmla="*/ 2890549 w 2890549"/>
              <a:gd name="connsiteY2" fmla="*/ 430131 h 430131"/>
              <a:gd name="connsiteX3" fmla="*/ 0 w 2890549"/>
              <a:gd name="connsiteY3" fmla="*/ 430131 h 430131"/>
              <a:gd name="connsiteX4" fmla="*/ 0 w 2890549"/>
              <a:gd name="connsiteY4" fmla="*/ 0 h 4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549" h="430131">
                <a:moveTo>
                  <a:pt x="0" y="0"/>
                </a:moveTo>
                <a:lnTo>
                  <a:pt x="2890549" y="0"/>
                </a:lnTo>
                <a:lnTo>
                  <a:pt x="2890549" y="430131"/>
                </a:lnTo>
                <a:lnTo>
                  <a:pt x="0" y="430131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275C68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417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/>
              <a:t>Relleno o padding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F4AC1D6-F65A-47E0-801E-EC46AC506E6D}"/>
              </a:ext>
            </a:extLst>
          </p:cNvPr>
          <p:cNvSpPr/>
          <p:nvPr/>
        </p:nvSpPr>
        <p:spPr>
          <a:xfrm>
            <a:off x="879445" y="1765644"/>
            <a:ext cx="537663" cy="537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D5FA8E1-910D-4561-A250-3FFC0F8F1EB5}"/>
              </a:ext>
            </a:extLst>
          </p:cNvPr>
          <p:cNvSpPr/>
          <p:nvPr/>
        </p:nvSpPr>
        <p:spPr>
          <a:xfrm>
            <a:off x="1148276" y="2464719"/>
            <a:ext cx="2890549" cy="430131"/>
          </a:xfrm>
          <a:custGeom>
            <a:avLst/>
            <a:gdLst>
              <a:gd name="connsiteX0" fmla="*/ 0 w 2890549"/>
              <a:gd name="connsiteY0" fmla="*/ 0 h 430131"/>
              <a:gd name="connsiteX1" fmla="*/ 2890549 w 2890549"/>
              <a:gd name="connsiteY1" fmla="*/ 0 h 430131"/>
              <a:gd name="connsiteX2" fmla="*/ 2890549 w 2890549"/>
              <a:gd name="connsiteY2" fmla="*/ 430131 h 430131"/>
              <a:gd name="connsiteX3" fmla="*/ 0 w 2890549"/>
              <a:gd name="connsiteY3" fmla="*/ 430131 h 430131"/>
              <a:gd name="connsiteX4" fmla="*/ 0 w 2890549"/>
              <a:gd name="connsiteY4" fmla="*/ 0 h 4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0549" h="430131">
                <a:moveTo>
                  <a:pt x="0" y="0"/>
                </a:moveTo>
                <a:lnTo>
                  <a:pt x="2890549" y="0"/>
                </a:lnTo>
                <a:lnTo>
                  <a:pt x="2890549" y="430131"/>
                </a:lnTo>
                <a:lnTo>
                  <a:pt x="0" y="430131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275C68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417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/>
              <a:t>Borde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4FB6C42-21A2-4FC5-AF3C-C91BDFAF007B}"/>
              </a:ext>
            </a:extLst>
          </p:cNvPr>
          <p:cNvSpPr/>
          <p:nvPr/>
        </p:nvSpPr>
        <p:spPr>
          <a:xfrm>
            <a:off x="879445" y="2410953"/>
            <a:ext cx="537663" cy="537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42A0B5C3-9B65-4D32-9C3F-C70AA4010AE3}"/>
              </a:ext>
            </a:extLst>
          </p:cNvPr>
          <p:cNvSpPr/>
          <p:nvPr/>
        </p:nvSpPr>
        <p:spPr>
          <a:xfrm>
            <a:off x="901672" y="3110028"/>
            <a:ext cx="3137153" cy="430131"/>
          </a:xfrm>
          <a:custGeom>
            <a:avLst/>
            <a:gdLst>
              <a:gd name="connsiteX0" fmla="*/ 0 w 3137153"/>
              <a:gd name="connsiteY0" fmla="*/ 0 h 430131"/>
              <a:gd name="connsiteX1" fmla="*/ 3137153 w 3137153"/>
              <a:gd name="connsiteY1" fmla="*/ 0 h 430131"/>
              <a:gd name="connsiteX2" fmla="*/ 3137153 w 3137153"/>
              <a:gd name="connsiteY2" fmla="*/ 430131 h 430131"/>
              <a:gd name="connsiteX3" fmla="*/ 0 w 3137153"/>
              <a:gd name="connsiteY3" fmla="*/ 430131 h 430131"/>
              <a:gd name="connsiteX4" fmla="*/ 0 w 3137153"/>
              <a:gd name="connsiteY4" fmla="*/ 0 h 4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7153" h="430131">
                <a:moveTo>
                  <a:pt x="0" y="0"/>
                </a:moveTo>
                <a:lnTo>
                  <a:pt x="3137153" y="0"/>
                </a:lnTo>
                <a:lnTo>
                  <a:pt x="3137153" y="430131"/>
                </a:lnTo>
                <a:lnTo>
                  <a:pt x="0" y="430131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275C68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417" tIns="50800" rIns="50800" bIns="508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/>
              <a:t>Margen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E2ECA32-9D7F-458E-8805-0C4697B3344F}"/>
              </a:ext>
            </a:extLst>
          </p:cNvPr>
          <p:cNvSpPr/>
          <p:nvPr/>
        </p:nvSpPr>
        <p:spPr>
          <a:xfrm>
            <a:off x="632841" y="3056261"/>
            <a:ext cx="537663" cy="5376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2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9550E00-E593-494D-A2FC-CBBE71406F7D}"/>
              </a:ext>
            </a:extLst>
          </p:cNvPr>
          <p:cNvGrpSpPr/>
          <p:nvPr/>
        </p:nvGrpSpPr>
        <p:grpSpPr>
          <a:xfrm>
            <a:off x="641981" y="4099242"/>
            <a:ext cx="8100127" cy="700863"/>
            <a:chOff x="647699" y="1716546"/>
            <a:chExt cx="8100127" cy="700863"/>
          </a:xfrm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D8FA13FF-BCEF-4086-95B8-D845AFA43086}"/>
                </a:ext>
              </a:extLst>
            </p:cNvPr>
            <p:cNvSpPr>
              <a:spLocks/>
            </p:cNvSpPr>
            <p:nvPr/>
          </p:nvSpPr>
          <p:spPr>
            <a:xfrm>
              <a:off x="1440000" y="1724868"/>
              <a:ext cx="7307826" cy="69254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Autofit/>
            </a:bodyPr>
            <a:lstStyle/>
            <a:p>
              <a:pPr algn="just"/>
              <a:r>
                <a:rPr lang="es-ES" sz="1200" b="1" i="0" dirty="0">
                  <a:solidFill>
                    <a:srgbClr val="000000"/>
                  </a:solidFill>
                  <a:effectLst/>
                  <a:ea typeface="Roboto" panose="02000000000000000000" pitchFamily="2" charset="0"/>
                  <a:cs typeface="Calibri" panose="020F0502020204030204" pitchFamily="34" charset="0"/>
                </a:rPr>
                <a:t>Debemos tener claro y saber diferenciar dos aspecto; el espacio que ocupa una caja y el tamaño de esa caja. Lo primero hace referencia al espacio que ocupa la caja en la página. Lo segundo al tamaño visible de la caja.</a:t>
              </a:r>
              <a:endParaRPr lang="es-ES_tradnl" sz="1200" dirty="0">
                <a:solidFill>
                  <a:schemeClr val="bg2">
                    <a:lumMod val="10000"/>
                  </a:schemeClr>
                </a:solidFill>
                <a:ea typeface="Roboto" panose="02000000000000000000" pitchFamily="2" charset="0"/>
                <a:cs typeface="Calibri" panose="020F0502020204030204" pitchFamily="34" charset="0"/>
              </a:endParaRPr>
            </a:p>
          </p:txBody>
        </p:sp>
        <p:pic>
          <p:nvPicPr>
            <p:cNvPr id="29" name="Imagen 28" descr="Icono&#10;&#10;Descripción generada automáticamente">
              <a:extLst>
                <a:ext uri="{FF2B5EF4-FFF2-40B4-BE49-F238E27FC236}">
                  <a16:creationId xmlns:a16="http://schemas.microsoft.com/office/drawing/2014/main" id="{23A2AFA2-84D8-463D-92D9-BD7323C0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37506C7A-92B3-4123-928F-2751A3E6722E}"/>
              </a:ext>
            </a:extLst>
          </p:cNvPr>
          <p:cNvGrpSpPr/>
          <p:nvPr/>
        </p:nvGrpSpPr>
        <p:grpSpPr>
          <a:xfrm>
            <a:off x="4837112" y="1642755"/>
            <a:ext cx="3268663" cy="1428750"/>
            <a:chOff x="9758970" y="1642756"/>
            <a:chExt cx="3268663" cy="1428750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C884ECD-624B-48F0-A950-F1649C7FCAA3}"/>
                </a:ext>
              </a:extLst>
            </p:cNvPr>
            <p:cNvSpPr/>
            <p:nvPr/>
          </p:nvSpPr>
          <p:spPr>
            <a:xfrm>
              <a:off x="9758970" y="1642756"/>
              <a:ext cx="3268663" cy="14287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9781B4B-0D5F-4407-8C71-1009D2C0E1D7}"/>
                </a:ext>
              </a:extLst>
            </p:cNvPr>
            <p:cNvSpPr txBox="1"/>
            <p:nvPr/>
          </p:nvSpPr>
          <p:spPr>
            <a:xfrm>
              <a:off x="10838502" y="2203243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/>
                <a:t>Contenido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7250FEC-806D-4C83-BC9B-7A37B37E075D}"/>
              </a:ext>
            </a:extLst>
          </p:cNvPr>
          <p:cNvSpPr txBox="1"/>
          <p:nvPr/>
        </p:nvSpPr>
        <p:spPr>
          <a:xfrm>
            <a:off x="7880175" y="1087228"/>
            <a:ext cx="947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Margen</a:t>
            </a:r>
            <a:endParaRPr lang="es-ES" sz="140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A352EE8-8701-4F73-B0BD-D98E8E923EE8}"/>
              </a:ext>
            </a:extLst>
          </p:cNvPr>
          <p:cNvGrpSpPr/>
          <p:nvPr/>
        </p:nvGrpSpPr>
        <p:grpSpPr>
          <a:xfrm>
            <a:off x="8387349" y="2015841"/>
            <a:ext cx="849961" cy="307777"/>
            <a:chOff x="13209196" y="2075721"/>
            <a:chExt cx="1428425" cy="307777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74FF6B4-7C5B-41EB-8B05-CC4518AE75D6}"/>
                </a:ext>
              </a:extLst>
            </p:cNvPr>
            <p:cNvSpPr txBox="1"/>
            <p:nvPr/>
          </p:nvSpPr>
          <p:spPr>
            <a:xfrm>
              <a:off x="13366011" y="2075721"/>
              <a:ext cx="12716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b="1" dirty="0">
                  <a:solidFill>
                    <a:schemeClr val="bg1">
                      <a:lumMod val="50000"/>
                    </a:schemeClr>
                  </a:solidFill>
                </a:rPr>
                <a:t>Borde</a:t>
              </a:r>
              <a:endParaRPr lang="es-ES" sz="1400" dirty="0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08DE178-C26D-497D-B79A-CBF78913B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09196" y="2357130"/>
              <a:ext cx="1079531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4" grpId="0" animBg="1"/>
      <p:bldP spid="30" grpId="0" animBg="1"/>
      <p:bldP spid="32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Tipos de modelo de caja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Modelo estándar y alternativo</a:t>
            </a: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Modelo de caja estándar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5CC6430E-D54A-4A9F-ABAF-82193077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92" y="1435553"/>
            <a:ext cx="3787324" cy="227239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4403FC3-22A4-4CFF-935B-6A44C085A83E}"/>
              </a:ext>
            </a:extLst>
          </p:cNvPr>
          <p:cNvSpPr txBox="1"/>
          <p:nvPr/>
        </p:nvSpPr>
        <p:spPr>
          <a:xfrm>
            <a:off x="561611" y="836904"/>
            <a:ext cx="841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Es el modelo establecido por defecto. En este modelo el relleno y el borde se suman al ancho y alto de la caja para obtener el tamaño real visible que ocupa.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7038FF-A42F-4C67-9FD9-9391731C440F}"/>
              </a:ext>
            </a:extLst>
          </p:cNvPr>
          <p:cNvGrpSpPr/>
          <p:nvPr/>
        </p:nvGrpSpPr>
        <p:grpSpPr>
          <a:xfrm>
            <a:off x="1426849" y="1643059"/>
            <a:ext cx="2433409" cy="1857381"/>
            <a:chOff x="432619" y="2257314"/>
            <a:chExt cx="2871020" cy="2121655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85FBCE6A-6061-4577-B712-DD484454C1B0}"/>
                </a:ext>
              </a:extLst>
            </p:cNvPr>
            <p:cNvSpPr/>
            <p:nvPr/>
          </p:nvSpPr>
          <p:spPr>
            <a:xfrm>
              <a:off x="432619" y="2257314"/>
              <a:ext cx="2871020" cy="212165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26B8101-B24F-4E4E-AB15-CF24BCC139D4}"/>
                </a:ext>
              </a:extLst>
            </p:cNvPr>
            <p:cNvSpPr txBox="1"/>
            <p:nvPr/>
          </p:nvSpPr>
          <p:spPr>
            <a:xfrm>
              <a:off x="546277" y="2410199"/>
              <a:ext cx="2668871" cy="175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0" dirty="0">
                  <a:solidFill>
                    <a:srgbClr val="FFCC95"/>
                  </a:solidFill>
                  <a:effectLst/>
                </a:rPr>
                <a:t>.box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B9B8B8"/>
                  </a:solidFill>
                  <a:effectLst/>
                </a:rPr>
                <a:t>{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width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350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height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150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margin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10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padding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25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border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5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7CC0D1"/>
                  </a:solidFill>
                  <a:effectLst/>
                </a:rPr>
                <a:t> solid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black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</a:p>
            <a:p>
              <a:r>
                <a:rPr lang="es-ES" sz="1600" b="0" dirty="0">
                  <a:solidFill>
                    <a:srgbClr val="B9B8B8"/>
                  </a:solidFill>
                  <a:effectLst/>
                </a:rPr>
                <a:t>}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3AB29B4-4CA3-4E72-8765-E433E8BD9AAB}"/>
              </a:ext>
            </a:extLst>
          </p:cNvPr>
          <p:cNvSpPr txBox="1"/>
          <p:nvPr/>
        </p:nvSpPr>
        <p:spPr>
          <a:xfrm>
            <a:off x="1846435" y="3584206"/>
            <a:ext cx="520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El espacio visible es de 420px de ancho por 210px de alto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El margen no se cuenta para el tamaño real de la caja ya que este no afecta al contenido, tan solo al espacio total que la caja ocupa en la página.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Modelo de caja alternativa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403FC3-22A4-4CFF-935B-6A44C085A83E}"/>
              </a:ext>
            </a:extLst>
          </p:cNvPr>
          <p:cNvSpPr txBox="1"/>
          <p:nvPr/>
        </p:nvSpPr>
        <p:spPr>
          <a:xfrm>
            <a:off x="561611" y="836904"/>
            <a:ext cx="8417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Con este modelo el ancho y alto será el establecido con las propiedades </a:t>
            </a:r>
            <a:r>
              <a:rPr lang="es-ES" sz="1400" b="1" dirty="0">
                <a:solidFill>
                  <a:schemeClr val="bg1"/>
                </a:solidFill>
              </a:rPr>
              <a:t>width </a:t>
            </a:r>
            <a:r>
              <a:rPr lang="es-ES" sz="1400" dirty="0">
                <a:solidFill>
                  <a:schemeClr val="bg1"/>
                </a:solidFill>
              </a:rPr>
              <a:t>y </a:t>
            </a:r>
            <a:r>
              <a:rPr lang="es-ES" sz="1400" b="1" dirty="0">
                <a:solidFill>
                  <a:schemeClr val="bg1"/>
                </a:solidFill>
              </a:rPr>
              <a:t>height</a:t>
            </a:r>
            <a:r>
              <a:rPr lang="es-ES" sz="1400" dirty="0">
                <a:solidFill>
                  <a:schemeClr val="bg1"/>
                </a:solidFill>
              </a:rPr>
              <a:t> y será el espacio interior para el contenido el que se reduzca al añadir un borde o relleno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7038FF-A42F-4C67-9FD9-9391731C440F}"/>
              </a:ext>
            </a:extLst>
          </p:cNvPr>
          <p:cNvGrpSpPr/>
          <p:nvPr/>
        </p:nvGrpSpPr>
        <p:grpSpPr>
          <a:xfrm>
            <a:off x="1426849" y="1582022"/>
            <a:ext cx="2433409" cy="1857381"/>
            <a:chOff x="432619" y="2257314"/>
            <a:chExt cx="2871020" cy="2121655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85FBCE6A-6061-4577-B712-DD484454C1B0}"/>
                </a:ext>
              </a:extLst>
            </p:cNvPr>
            <p:cNvSpPr/>
            <p:nvPr/>
          </p:nvSpPr>
          <p:spPr>
            <a:xfrm>
              <a:off x="432619" y="2257314"/>
              <a:ext cx="2871020" cy="212165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26B8101-B24F-4E4E-AB15-CF24BCC139D4}"/>
                </a:ext>
              </a:extLst>
            </p:cNvPr>
            <p:cNvSpPr txBox="1"/>
            <p:nvPr/>
          </p:nvSpPr>
          <p:spPr>
            <a:xfrm>
              <a:off x="546277" y="2410199"/>
              <a:ext cx="2668871" cy="175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300" b="0" dirty="0">
                  <a:solidFill>
                    <a:srgbClr val="FFCC95"/>
                  </a:solidFill>
                  <a:effectLst/>
                </a:rPr>
                <a:t>.box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B9B8B8"/>
                  </a:solidFill>
                  <a:effectLst/>
                </a:rPr>
                <a:t>{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width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350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height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150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margin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10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padding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25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3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3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border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3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300" b="0" dirty="0">
                  <a:solidFill>
                    <a:srgbClr val="FFCC95"/>
                  </a:solidFill>
                  <a:effectLst/>
                </a:rPr>
                <a:t>5</a:t>
              </a:r>
              <a:r>
                <a:rPr lang="es-ES" sz="1300" b="0" dirty="0">
                  <a:solidFill>
                    <a:srgbClr val="FF2C6B"/>
                  </a:solidFill>
                  <a:effectLst/>
                </a:rPr>
                <a:t>px</a:t>
              </a:r>
              <a:r>
                <a:rPr lang="es-ES" sz="1300" b="0" dirty="0">
                  <a:solidFill>
                    <a:srgbClr val="7CC0D1"/>
                  </a:solidFill>
                  <a:effectLst/>
                </a:rPr>
                <a:t> solid </a:t>
              </a:r>
              <a:r>
                <a:rPr lang="es-ES" sz="1300" b="0" dirty="0">
                  <a:solidFill>
                    <a:srgbClr val="A0B9C4"/>
                  </a:solidFill>
                  <a:effectLst/>
                </a:rPr>
                <a:t>black</a:t>
              </a:r>
              <a:r>
                <a:rPr lang="es-ES" sz="1300" b="0" dirty="0">
                  <a:solidFill>
                    <a:srgbClr val="A7A2A2"/>
                  </a:solidFill>
                  <a:effectLst/>
                </a:rPr>
                <a:t>;</a:t>
              </a:r>
            </a:p>
            <a:p>
              <a:r>
                <a:rPr lang="es-ES" sz="1600" b="0" dirty="0">
                  <a:solidFill>
                    <a:srgbClr val="B9B8B8"/>
                  </a:solidFill>
                  <a:effectLst/>
                </a:rPr>
                <a:t>}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3AB29B4-4CA3-4E72-8765-E433E8BD9AAB}"/>
              </a:ext>
            </a:extLst>
          </p:cNvPr>
          <p:cNvSpPr txBox="1"/>
          <p:nvPr/>
        </p:nvSpPr>
        <p:spPr>
          <a:xfrm>
            <a:off x="1846435" y="3584206"/>
            <a:ext cx="520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El espacio visible es de 350px de ancho por 150px de alto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El margen no se cuenta para el tamaño real de la caja ya que este no afecta al contenido, tan solo al espacio total que la caja ocupa en la página.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72F1306F-F7EA-44AE-96BD-674313E3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09" y="1419397"/>
            <a:ext cx="4001488" cy="218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44851"/>
            <a:ext cx="8245476" cy="810657"/>
          </a:xfrm>
        </p:spPr>
        <p:txBody>
          <a:bodyPr lIns="0" anchor="b"/>
          <a:lstStyle/>
          <a:p>
            <a:r>
              <a:rPr lang="es-ES_tradnl" sz="2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Hack para activar por defecto el modelo alternativo en todos los elementos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1C374E9-D328-4001-8981-15474E1B2FE1}"/>
              </a:ext>
            </a:extLst>
          </p:cNvPr>
          <p:cNvGrpSpPr/>
          <p:nvPr/>
        </p:nvGrpSpPr>
        <p:grpSpPr>
          <a:xfrm>
            <a:off x="2691580" y="1873543"/>
            <a:ext cx="3760839" cy="2309857"/>
            <a:chOff x="2340077" y="1632155"/>
            <a:chExt cx="4178710" cy="2703871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99859FDC-77ED-48D8-959E-74D68BF803F7}"/>
                </a:ext>
              </a:extLst>
            </p:cNvPr>
            <p:cNvSpPr/>
            <p:nvPr/>
          </p:nvSpPr>
          <p:spPr>
            <a:xfrm>
              <a:off x="2340077" y="1632155"/>
              <a:ext cx="4178710" cy="27038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040F038A-BFF7-4D49-838A-0FB0EBE64428}"/>
                </a:ext>
              </a:extLst>
            </p:cNvPr>
            <p:cNvSpPr txBox="1"/>
            <p:nvPr/>
          </p:nvSpPr>
          <p:spPr>
            <a:xfrm>
              <a:off x="2885768" y="1829928"/>
              <a:ext cx="3087329" cy="2413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0" dirty="0">
                  <a:solidFill>
                    <a:srgbClr val="FF2C6B"/>
                  </a:solidFill>
                  <a:effectLst/>
                </a:rPr>
                <a:t>html</a:t>
              </a:r>
              <a:r>
                <a:rPr lang="es-ES" sz="16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600" b="0" dirty="0">
                  <a:solidFill>
                    <a:srgbClr val="B9B8B8"/>
                  </a:solidFill>
                  <a:effectLst/>
                </a:rPr>
                <a:t>{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600" b="0" dirty="0">
                  <a:solidFill>
                    <a:srgbClr val="A0B9C4"/>
                  </a:solidFill>
                  <a:effectLst/>
                </a:rPr>
                <a:t>box-sizing</a:t>
              </a:r>
              <a:r>
                <a:rPr lang="es-ES" sz="16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6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600" b="0" dirty="0">
                  <a:solidFill>
                    <a:srgbClr val="7CC0D1"/>
                  </a:solidFill>
                  <a:effectLst/>
                </a:rPr>
                <a:t>border-box</a:t>
              </a:r>
              <a:r>
                <a:rPr lang="es-ES" sz="16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B9B8B8"/>
                  </a:solidFill>
                  <a:effectLst/>
                </a:rPr>
                <a:t>}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FF2C6B"/>
                  </a:solidFill>
                  <a:effectLst/>
                </a:rPr>
                <a:t>*</a:t>
              </a:r>
              <a:r>
                <a:rPr lang="es-ES" sz="1600" b="0" dirty="0">
                  <a:solidFill>
                    <a:srgbClr val="B9B8B8"/>
                  </a:solidFill>
                  <a:effectLst/>
                </a:rPr>
                <a:t>,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FF2C6B"/>
                  </a:solidFill>
                  <a:effectLst/>
                </a:rPr>
                <a:t>*</a:t>
              </a:r>
              <a:r>
                <a:rPr lang="es-ES" sz="1600" b="0" dirty="0">
                  <a:solidFill>
                    <a:srgbClr val="A0B9C4"/>
                  </a:solidFill>
                  <a:effectLst/>
                </a:rPr>
                <a:t>::before</a:t>
              </a:r>
              <a:r>
                <a:rPr lang="es-ES" sz="1600" b="0" dirty="0">
                  <a:solidFill>
                    <a:srgbClr val="B9B8B8"/>
                  </a:solidFill>
                  <a:effectLst/>
                </a:rPr>
                <a:t>,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FF2C6B"/>
                  </a:solidFill>
                  <a:effectLst/>
                </a:rPr>
                <a:t>*</a:t>
              </a:r>
              <a:r>
                <a:rPr lang="es-ES" sz="1600" b="0" dirty="0">
                  <a:solidFill>
                    <a:srgbClr val="A0B9C4"/>
                  </a:solidFill>
                  <a:effectLst/>
                </a:rPr>
                <a:t>::after</a:t>
              </a:r>
              <a:r>
                <a:rPr lang="es-ES" sz="16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600" b="0" dirty="0">
                  <a:solidFill>
                    <a:srgbClr val="B9B8B8"/>
                  </a:solidFill>
                  <a:effectLst/>
                </a:rPr>
                <a:t>{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E6E6E6"/>
                  </a:solidFill>
                  <a:effectLst/>
                </a:rPr>
                <a:t>    </a:t>
              </a:r>
              <a:r>
                <a:rPr lang="es-ES" sz="1600" b="0" dirty="0">
                  <a:solidFill>
                    <a:srgbClr val="A0B9C4"/>
                  </a:solidFill>
                  <a:effectLst/>
                </a:rPr>
                <a:t>box-sizing</a:t>
              </a:r>
              <a:r>
                <a:rPr lang="es-ES" sz="1600" b="0" dirty="0">
                  <a:solidFill>
                    <a:srgbClr val="A7A2A2"/>
                  </a:solidFill>
                  <a:effectLst/>
                </a:rPr>
                <a:t>:</a:t>
              </a:r>
              <a:r>
                <a:rPr lang="es-ES" sz="1600" b="0" dirty="0">
                  <a:solidFill>
                    <a:srgbClr val="E6E6E6"/>
                  </a:solidFill>
                  <a:effectLst/>
                </a:rPr>
                <a:t> </a:t>
              </a:r>
              <a:r>
                <a:rPr lang="es-ES" sz="1600" b="0" dirty="0">
                  <a:solidFill>
                    <a:srgbClr val="7CC0D1"/>
                  </a:solidFill>
                  <a:effectLst/>
                </a:rPr>
                <a:t>inherit</a:t>
              </a:r>
              <a:r>
                <a:rPr lang="es-ES" sz="1600" b="0" dirty="0">
                  <a:solidFill>
                    <a:srgbClr val="A7A2A2"/>
                  </a:solidFill>
                  <a:effectLst/>
                </a:rPr>
                <a:t>;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  <a:p>
              <a:r>
                <a:rPr lang="es-ES" sz="1600" b="0" dirty="0">
                  <a:solidFill>
                    <a:srgbClr val="B9B8B8"/>
                  </a:solidFill>
                  <a:effectLst/>
                </a:rPr>
                <a:t>}</a:t>
              </a:r>
              <a:endParaRPr lang="es-ES" sz="1600" b="0" dirty="0">
                <a:solidFill>
                  <a:srgbClr val="E6E6E6"/>
                </a:solidFill>
                <a:effectLst/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4E4BCD-CC96-496A-B82A-94D8D0E5CF38}"/>
              </a:ext>
            </a:extLst>
          </p:cNvPr>
          <p:cNvSpPr txBox="1"/>
          <p:nvPr/>
        </p:nvSpPr>
        <p:spPr>
          <a:xfrm>
            <a:off x="608370" y="1073492"/>
            <a:ext cx="84754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dirty="0">
                <a:solidFill>
                  <a:schemeClr val="bg1"/>
                </a:solidFill>
                <a:effectLst/>
              </a:rPr>
              <a:t>Para establecer el modelo de caja de un elemento como </a:t>
            </a:r>
            <a:r>
              <a:rPr lang="es-ES" sz="1600" b="1" dirty="0">
                <a:solidFill>
                  <a:schemeClr val="bg1"/>
                </a:solidFill>
                <a:effectLst/>
              </a:rPr>
              <a:t>alternativo</a:t>
            </a:r>
            <a:r>
              <a:rPr lang="es-ES" sz="1600" b="0" dirty="0">
                <a:solidFill>
                  <a:schemeClr val="bg1"/>
                </a:solidFill>
                <a:effectLst/>
              </a:rPr>
              <a:t> lo hacemos con la propiedad </a:t>
            </a:r>
            <a:r>
              <a:rPr lang="es-ES" sz="1600" b="1" dirty="0">
                <a:solidFill>
                  <a:schemeClr val="bg1"/>
                </a:solidFill>
                <a:effectLst/>
              </a:rPr>
              <a:t>box-sizing</a:t>
            </a:r>
            <a:r>
              <a:rPr lang="es-ES" sz="1600" b="0" dirty="0">
                <a:solidFill>
                  <a:schemeClr val="bg1"/>
                </a:solidFill>
                <a:effectLst/>
              </a:rPr>
              <a:t> y su valor </a:t>
            </a:r>
            <a:r>
              <a:rPr lang="es-ES" sz="1600" b="1" dirty="0">
                <a:solidFill>
                  <a:schemeClr val="bg1"/>
                </a:solidFill>
                <a:effectLst/>
              </a:rPr>
              <a:t>border-box</a:t>
            </a:r>
            <a:r>
              <a:rPr lang="es-ES" sz="1600" b="0" dirty="0">
                <a:solidFill>
                  <a:schemeClr val="bg1"/>
                </a:solidFill>
                <a:effectLst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78FD28-E57A-4985-BFFF-28C72B12651B}"/>
              </a:ext>
            </a:extLst>
          </p:cNvPr>
          <p:cNvSpPr txBox="1"/>
          <p:nvPr/>
        </p:nvSpPr>
        <p:spPr>
          <a:xfrm>
            <a:off x="608370" y="4398676"/>
            <a:ext cx="84754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dirty="0">
                <a:solidFill>
                  <a:schemeClr val="bg1"/>
                </a:solidFill>
                <a:effectLst/>
              </a:rPr>
              <a:t>Añadimos la propiedad</a:t>
            </a:r>
            <a:r>
              <a:rPr lang="es-ES" sz="1600" b="1" dirty="0">
                <a:solidFill>
                  <a:schemeClr val="bg1"/>
                </a:solidFill>
                <a:effectLst/>
              </a:rPr>
              <a:t> box-sizing </a:t>
            </a:r>
            <a:r>
              <a:rPr lang="es-ES" sz="1600" b="0" dirty="0">
                <a:solidFill>
                  <a:schemeClr val="bg1"/>
                </a:solidFill>
                <a:effectLst/>
              </a:rPr>
              <a:t>en el elemento </a:t>
            </a:r>
            <a:r>
              <a:rPr lang="es-ES" sz="1600" b="1" dirty="0">
                <a:solidFill>
                  <a:schemeClr val="bg1"/>
                </a:solidFill>
                <a:effectLst/>
              </a:rPr>
              <a:t>&lt;html&gt; </a:t>
            </a:r>
            <a:r>
              <a:rPr lang="es-ES" sz="1600" b="0" dirty="0">
                <a:solidFill>
                  <a:schemeClr val="bg1"/>
                </a:solidFill>
                <a:effectLst/>
              </a:rPr>
              <a:t>y hacemos que el resto de elementos hereden el valor de esa propiedad</a:t>
            </a:r>
          </a:p>
        </p:txBody>
      </p:sp>
    </p:spTree>
    <p:extLst>
      <p:ext uri="{BB962C8B-B14F-4D97-AF65-F5344CB8AC3E}">
        <p14:creationId xmlns:p14="http://schemas.microsoft.com/office/powerpoint/2010/main" val="817998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de caja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En bloque, en línea, inline-block</a:t>
            </a: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765</TotalTime>
  <Words>1475</Words>
  <Application>Microsoft Office PowerPoint</Application>
  <PresentationFormat>Presentación en pantalla (16:9)</PresentationFormat>
  <Paragraphs>150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Calibri</vt:lpstr>
      <vt:lpstr>DejaVu Sans Mono</vt:lpstr>
      <vt:lpstr>Neo Sans Std</vt:lpstr>
      <vt:lpstr>Cascadia Code PL</vt:lpstr>
      <vt:lpstr>Arial</vt:lpstr>
      <vt:lpstr>Open Sans</vt:lpstr>
      <vt:lpstr>Neo Sans Std Light</vt:lpstr>
      <vt:lpstr>Montserrat SemiBold</vt:lpstr>
      <vt:lpstr>Helvetica Neue</vt:lpstr>
      <vt:lpstr>Neo Sans Std Medium</vt:lpstr>
      <vt:lpstr>Tema de Office</vt:lpstr>
      <vt:lpstr>Presentación de PowerPoint</vt:lpstr>
      <vt:lpstr>Agenda</vt:lpstr>
      <vt:lpstr>¿Qué es el modelo de caja?</vt:lpstr>
      <vt:lpstr>Partes de una caja</vt:lpstr>
      <vt:lpstr>Presentación de PowerPoint</vt:lpstr>
      <vt:lpstr>Modelo de caja estándar</vt:lpstr>
      <vt:lpstr>Modelo de caja alternativa</vt:lpstr>
      <vt:lpstr>Hack para activar por defecto el modelo alternativo en todos los elementos</vt:lpstr>
      <vt:lpstr>Presentación de PowerPoint</vt:lpstr>
      <vt:lpstr>Comportamiento por defecto de la caja en bloque</vt:lpstr>
      <vt:lpstr>Comportamiento por defecto de la caja en línea</vt:lpstr>
      <vt:lpstr>Comportamiento especial inline-block</vt:lpstr>
      <vt:lpstr>Visualización interna y externa de una caja</vt:lpstr>
      <vt:lpstr>Presentación de PowerPoint</vt:lpstr>
      <vt:lpstr>Propiedad display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53</cp:revision>
  <dcterms:created xsi:type="dcterms:W3CDTF">2021-05-17T07:17:16Z</dcterms:created>
  <dcterms:modified xsi:type="dcterms:W3CDTF">2021-05-20T09:09:30Z</dcterms:modified>
  <cp:category/>
</cp:coreProperties>
</file>